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142533748" r:id="rId2"/>
    <p:sldId id="2142533818" r:id="rId3"/>
    <p:sldId id="2142533801" r:id="rId4"/>
    <p:sldId id="2142533819" r:id="rId5"/>
    <p:sldId id="2142533750" r:id="rId6"/>
    <p:sldId id="2142533803" r:id="rId7"/>
    <p:sldId id="2142533804" r:id="rId8"/>
    <p:sldId id="2142533805" r:id="rId9"/>
    <p:sldId id="2142533820" r:id="rId10"/>
    <p:sldId id="2142533753" r:id="rId11"/>
    <p:sldId id="2142533754" r:id="rId12"/>
    <p:sldId id="2142533821" r:id="rId13"/>
    <p:sldId id="2142533770" r:id="rId14"/>
    <p:sldId id="2142533823" r:id="rId15"/>
    <p:sldId id="2142533824" r:id="rId16"/>
    <p:sldId id="2142533825" r:id="rId17"/>
    <p:sldId id="2142533826" r:id="rId18"/>
    <p:sldId id="2142533827" r:id="rId19"/>
    <p:sldId id="2142533830" r:id="rId20"/>
    <p:sldId id="2142533828" r:id="rId21"/>
    <p:sldId id="2142533833" r:id="rId22"/>
    <p:sldId id="2142533831" r:id="rId23"/>
    <p:sldId id="2142533832" r:id="rId24"/>
    <p:sldId id="2142533829" r:id="rId25"/>
    <p:sldId id="751" r:id="rId26"/>
    <p:sldId id="2142533835" r:id="rId27"/>
    <p:sldId id="214253375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0AB6E"/>
    <a:srgbClr val="AA914A"/>
    <a:srgbClr val="40A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1513" autoAdjust="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305C-1114-49D6-968A-1B8241B90181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C1DDD-78AD-4F0F-A881-C20E4E1ADB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17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73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01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1DDD-78AD-4F0F-A881-C20E4E1ADB7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56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閾值很低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模型會傾向於將更多的實例預測為正類，這可能會導致高召回率（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高），因為幾乎所有的正類實例都會被捕捉到。</a:t>
            </a: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然而，這也可能導致低精確度（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低），因為許多實際上是負類的實例也被錯誤地預測為正類。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閾值很高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模型會更加保守，只有當它非常確信一個實例是正類時才會進行預測，導致高精確度（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高），因為預測為正類的實例中真正的正類比例較高。</a:t>
            </a: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但這也可能導致低召回率（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低），因為許多正類實例可能由於模型不夠確信而未被預測出來。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中間閾值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通常被用作平衡點，試圖達到精確度和召回率的平衡。這是一個常見的初始選擇，可以根據具體應用場景進一步微調。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1DDD-78AD-4F0F-A881-C20E4E1ADB7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54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0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83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326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44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131371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esearchgate.net/publication/367161027_Assessment_of_Convolutional_Neural_Network_Pre-Trained_Models_for_Detection_and_Orientation_of_Cracks?_tp=eyJjb250ZXh0Ijp7ImZpcnN0UGFnZSI6Il9kaXJlY3QiLCJwYWdlIjoiX2RpcmVjdCJ9fQ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searchgate.net/publication/336676712_Interaction-Based_Behavioral_Analysis_of_Twitter_Social_Network_Accounts?_tp=eyJjb250ZXh0Ijp7ImZpcnN0UGFnZSI6Il9kaXJlY3QiLCJwYWdlIjoiX2RpcmVjdCJ9fQ" TargetMode="External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shisharora2204/logistic-regression-maximum-likelihood-estimation-gradient-descent-a7962a452332" TargetMode="External"/><Relationship Id="rId2" Type="http://schemas.openxmlformats.org/officeDocument/2006/relationships/hyperlink" Target="https://ycc.idv.tw/deep-dl_2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4FD2-73D3-4049-AC04-BCE7F55CAD84}"/>
              </a:ext>
            </a:extLst>
          </p:cNvPr>
          <p:cNvSpPr/>
          <p:nvPr/>
        </p:nvSpPr>
        <p:spPr>
          <a:xfrm>
            <a:off x="441854" y="592667"/>
            <a:ext cx="11294534" cy="52201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CAA645-91AA-4E0E-B640-779DE359254B}"/>
              </a:ext>
            </a:extLst>
          </p:cNvPr>
          <p:cNvCxnSpPr>
            <a:cxnSpLocks/>
          </p:cNvCxnSpPr>
          <p:nvPr/>
        </p:nvCxnSpPr>
        <p:spPr>
          <a:xfrm>
            <a:off x="441854" y="1250619"/>
            <a:ext cx="147320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B8DE8BA-B7E5-4C0C-B429-ABE34C611A07}"/>
              </a:ext>
            </a:extLst>
          </p:cNvPr>
          <p:cNvSpPr/>
          <p:nvPr/>
        </p:nvSpPr>
        <p:spPr>
          <a:xfrm>
            <a:off x="306388" y="812800"/>
            <a:ext cx="1608667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Agenda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6520-0084-4FC1-B5E2-21ADB7A9F6B5}"/>
              </a:ext>
            </a:extLst>
          </p:cNvPr>
          <p:cNvSpPr/>
          <p:nvPr/>
        </p:nvSpPr>
        <p:spPr>
          <a:xfrm>
            <a:off x="602707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650688-780F-48D6-8B2C-FF68ACED1FBC}"/>
              </a:ext>
            </a:extLst>
          </p:cNvPr>
          <p:cNvSpPr/>
          <p:nvPr/>
        </p:nvSpPr>
        <p:spPr>
          <a:xfrm>
            <a:off x="602707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02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E79FB052-4C24-4FE3-9BA5-3298670AD885}"/>
              </a:ext>
            </a:extLst>
          </p:cNvPr>
          <p:cNvSpPr txBox="1">
            <a:spLocks/>
          </p:cNvSpPr>
          <p:nvPr/>
        </p:nvSpPr>
        <p:spPr bwMode="auto">
          <a:xfrm>
            <a:off x="1654925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K-Nearest Neighbors (K-NN)</a:t>
            </a: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07462397-5994-983F-6AE1-01FDDC48C490}"/>
              </a:ext>
            </a:extLst>
          </p:cNvPr>
          <p:cNvSpPr txBox="1">
            <a:spLocks/>
          </p:cNvSpPr>
          <p:nvPr/>
        </p:nvSpPr>
        <p:spPr bwMode="auto">
          <a:xfrm>
            <a:off x="1654925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9ECDB-786C-CF16-5B72-FC3417102394}"/>
              </a:ext>
            </a:extLst>
          </p:cNvPr>
          <p:cNvSpPr/>
          <p:nvPr/>
        </p:nvSpPr>
        <p:spPr>
          <a:xfrm>
            <a:off x="602707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03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84EB0D-D567-E568-4709-601F609B302D}"/>
              </a:ext>
            </a:extLst>
          </p:cNvPr>
          <p:cNvSpPr txBox="1">
            <a:spLocks/>
          </p:cNvSpPr>
          <p:nvPr/>
        </p:nvSpPr>
        <p:spPr bwMode="auto">
          <a:xfrm>
            <a:off x="1654925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561FA3-8B31-DCB7-975B-353B231650C6}"/>
              </a:ext>
            </a:extLst>
          </p:cNvPr>
          <p:cNvSpPr txBox="1"/>
          <p:nvPr/>
        </p:nvSpPr>
        <p:spPr>
          <a:xfrm>
            <a:off x="315556" y="18786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分類模型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Classification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B5137F-B377-4610-E61C-22E2FEA61076}"/>
              </a:ext>
            </a:extLst>
          </p:cNvPr>
          <p:cNvSpPr/>
          <p:nvPr/>
        </p:nvSpPr>
        <p:spPr>
          <a:xfrm>
            <a:off x="602707" y="3953413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04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BCF92238-20CD-A0F7-0C6F-F04F7D039418}"/>
              </a:ext>
            </a:extLst>
          </p:cNvPr>
          <p:cNvSpPr txBox="1">
            <a:spLocks/>
          </p:cNvSpPr>
          <p:nvPr/>
        </p:nvSpPr>
        <p:spPr bwMode="auto">
          <a:xfrm>
            <a:off x="1654925" y="3835843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SVM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5DEAF7-CD7D-193F-96B0-8A85BE96F6D3}"/>
              </a:ext>
            </a:extLst>
          </p:cNvPr>
          <p:cNvSpPr/>
          <p:nvPr/>
        </p:nvSpPr>
        <p:spPr>
          <a:xfrm>
            <a:off x="602707" y="4649532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05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35E9787A-1AB8-635D-C31C-E04D58FBD212}"/>
              </a:ext>
            </a:extLst>
          </p:cNvPr>
          <p:cNvSpPr txBox="1">
            <a:spLocks/>
          </p:cNvSpPr>
          <p:nvPr/>
        </p:nvSpPr>
        <p:spPr bwMode="auto">
          <a:xfrm>
            <a:off x="1654925" y="4531962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Naive Bayes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AF3722-37CA-A401-45D6-2FE3229E3AF0}"/>
              </a:ext>
            </a:extLst>
          </p:cNvPr>
          <p:cNvSpPr/>
          <p:nvPr/>
        </p:nvSpPr>
        <p:spPr>
          <a:xfrm>
            <a:off x="6093281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06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316331-9393-0F6A-5C97-D7451B8BC14E}"/>
              </a:ext>
            </a:extLst>
          </p:cNvPr>
          <p:cNvSpPr/>
          <p:nvPr/>
        </p:nvSpPr>
        <p:spPr>
          <a:xfrm>
            <a:off x="6093281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07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標題 3">
            <a:extLst>
              <a:ext uri="{FF2B5EF4-FFF2-40B4-BE49-F238E27FC236}">
                <a16:creationId xmlns:a16="http://schemas.microsoft.com/office/drawing/2014/main" id="{23C34074-ABC6-D7BB-1E07-8C56F259644C}"/>
              </a:ext>
            </a:extLst>
          </p:cNvPr>
          <p:cNvSpPr txBox="1">
            <a:spLocks/>
          </p:cNvSpPr>
          <p:nvPr/>
        </p:nvSpPr>
        <p:spPr bwMode="auto">
          <a:xfrm>
            <a:off x="7145499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 Classification</a:t>
            </a:r>
          </a:p>
        </p:txBody>
      </p:sp>
      <p:sp>
        <p:nvSpPr>
          <p:cNvPr id="33" name="標題 3">
            <a:extLst>
              <a:ext uri="{FF2B5EF4-FFF2-40B4-BE49-F238E27FC236}">
                <a16:creationId xmlns:a16="http://schemas.microsoft.com/office/drawing/2014/main" id="{20BF37B0-4880-78F2-50D1-E68A0D8A9FF4}"/>
              </a:ext>
            </a:extLst>
          </p:cNvPr>
          <p:cNvSpPr txBox="1">
            <a:spLocks/>
          </p:cNvSpPr>
          <p:nvPr/>
        </p:nvSpPr>
        <p:spPr bwMode="auto">
          <a:xfrm>
            <a:off x="7145499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 Classification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625071-BEB5-F2F5-2FB6-089F4F78E1E9}"/>
              </a:ext>
            </a:extLst>
          </p:cNvPr>
          <p:cNvSpPr/>
          <p:nvPr/>
        </p:nvSpPr>
        <p:spPr>
          <a:xfrm>
            <a:off x="6093281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08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標題 3">
            <a:extLst>
              <a:ext uri="{FF2B5EF4-FFF2-40B4-BE49-F238E27FC236}">
                <a16:creationId xmlns:a16="http://schemas.microsoft.com/office/drawing/2014/main" id="{290489FC-305D-732E-915E-73813F54C6D2}"/>
              </a:ext>
            </a:extLst>
          </p:cNvPr>
          <p:cNvSpPr txBox="1">
            <a:spLocks/>
          </p:cNvSpPr>
          <p:nvPr/>
        </p:nvSpPr>
        <p:spPr bwMode="auto">
          <a:xfrm>
            <a:off x="7145499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92124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最佳化問題，微分取極值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908FAEB-D832-4C90-94B2-1743751C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132856"/>
            <a:ext cx="6696744" cy="2777068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A66B70-28BE-4EC4-A779-04BA6FDD247D}"/>
              </a:ext>
            </a:extLst>
          </p:cNvPr>
          <p:cNvCxnSpPr/>
          <p:nvPr/>
        </p:nvCxnSpPr>
        <p:spPr>
          <a:xfrm>
            <a:off x="7248128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C2D1F50-9B8E-4657-A7B3-13415E96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40" y="2765686"/>
            <a:ext cx="3134162" cy="485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70CA778-8F6E-4770-92A8-922CF0A1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60" y="3485766"/>
            <a:ext cx="4477375" cy="4763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FC2D10-7D87-4ED1-B0EB-2ADD73E5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48" y="4349862"/>
            <a:ext cx="3240360" cy="4914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688C07-0F03-4E37-9845-E407C310D03E}"/>
              </a:ext>
            </a:extLst>
          </p:cNvPr>
          <p:cNvSpPr/>
          <p:nvPr/>
        </p:nvSpPr>
        <p:spPr>
          <a:xfrm>
            <a:off x="8802712" y="247765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Likelihood Function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7215E1-72BA-4A80-BFB3-46CB6DE9C717}"/>
              </a:ext>
            </a:extLst>
          </p:cNvPr>
          <p:cNvSpPr/>
          <p:nvPr/>
        </p:nvSpPr>
        <p:spPr>
          <a:xfrm>
            <a:off x="8298656" y="3269742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Maximum Likelihood Estimation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270647-9814-4E62-8EBC-A1061027A46E}"/>
              </a:ext>
            </a:extLst>
          </p:cNvPr>
          <p:cNvSpPr/>
          <p:nvPr/>
        </p:nvSpPr>
        <p:spPr>
          <a:xfrm>
            <a:off x="7938616" y="3989822"/>
            <a:ext cx="3882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Log Likelihood Function = Cross entropy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1B1D7-DD31-427A-B6B4-6CC2BE99A98C}"/>
              </a:ext>
            </a:extLst>
          </p:cNvPr>
          <p:cNvSpPr/>
          <p:nvPr/>
        </p:nvSpPr>
        <p:spPr>
          <a:xfrm>
            <a:off x="2639616" y="4941168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Likelihood = 0.00019939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588615CB-CD10-42C9-B7FE-EFE398F5CC4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680364" y="3008608"/>
            <a:ext cx="2474276" cy="390374"/>
          </a:xfrm>
          <a:prstGeom prst="curvedConnector3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645190-C15C-46B4-B9D2-DD746C5E2ED5}"/>
              </a:ext>
            </a:extLst>
          </p:cNvPr>
          <p:cNvSpPr txBox="1"/>
          <p:nvPr/>
        </p:nvSpPr>
        <p:spPr>
          <a:xfrm>
            <a:off x="1991544" y="5517232"/>
            <a:ext cx="433965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一般來說只要有辦法量化描述出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likelihood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就能透過微分取極值，其實參數估計本質上就是最佳化問題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59A2A43-E6AC-7E8A-ABC5-0E85D313BEF8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43E5355-67EC-4CBC-A74C-35D62852EDDA}"/>
              </a:ext>
            </a:extLst>
          </p:cNvPr>
          <p:cNvSpPr/>
          <p:nvPr/>
        </p:nvSpPr>
        <p:spPr>
          <a:xfrm>
            <a:off x="8174182" y="2373746"/>
            <a:ext cx="3140363" cy="923637"/>
          </a:xfrm>
          <a:prstGeom prst="round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4AFB713-DE68-479C-9DBF-33AADA2B36FF}"/>
              </a:ext>
            </a:extLst>
          </p:cNvPr>
          <p:cNvSpPr/>
          <p:nvPr/>
        </p:nvSpPr>
        <p:spPr>
          <a:xfrm>
            <a:off x="558800" y="2399146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128A43-D9F5-4869-A7EE-3964F02860C0}"/>
              </a:ext>
            </a:extLst>
          </p:cNvPr>
          <p:cNvSpPr/>
          <p:nvPr/>
        </p:nvSpPr>
        <p:spPr>
          <a:xfrm>
            <a:off x="4301008" y="2399146"/>
            <a:ext cx="1196514" cy="131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26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多變量線性回歸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63C20E-6420-4860-AE13-81BF9A5897B6}"/>
              </a:ext>
            </a:extLst>
          </p:cNvPr>
          <p:cNvSpPr/>
          <p:nvPr/>
        </p:nvSpPr>
        <p:spPr>
          <a:xfrm>
            <a:off x="2855144" y="6093296"/>
            <a:ext cx="9361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https://medium.com/@ashisharora2204/logistic-regression-maximum-likelihood-estimation-gradient-descent-a7962a452332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8B2BD8-9BF5-49A8-823B-9E9212C3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60848"/>
            <a:ext cx="6696744" cy="30439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1E0A68-AC0D-4084-AEF4-AD3A5F00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564904"/>
            <a:ext cx="2807007" cy="208823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4D426D9-B055-4EAE-9E0A-D8F7C43ED321}"/>
              </a:ext>
            </a:extLst>
          </p:cNvPr>
          <p:cNvCxnSpPr>
            <a:cxnSpLocks/>
          </p:cNvCxnSpPr>
          <p:nvPr/>
        </p:nvCxnSpPr>
        <p:spPr>
          <a:xfrm flipH="1">
            <a:off x="9552384" y="2564904"/>
            <a:ext cx="864096" cy="1872208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ECBDED6-CEEB-4B6A-8C13-C950E44C929F}"/>
              </a:ext>
            </a:extLst>
          </p:cNvPr>
          <p:cNvCxnSpPr>
            <a:cxnSpLocks/>
          </p:cNvCxnSpPr>
          <p:nvPr/>
        </p:nvCxnSpPr>
        <p:spPr>
          <a:xfrm flipH="1">
            <a:off x="9048328" y="3140968"/>
            <a:ext cx="1872208" cy="93610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FD5BFFB-6A31-48A5-96F6-7C73F717B056}"/>
              </a:ext>
            </a:extLst>
          </p:cNvPr>
          <p:cNvCxnSpPr>
            <a:cxnSpLocks/>
          </p:cNvCxnSpPr>
          <p:nvPr/>
        </p:nvCxnSpPr>
        <p:spPr>
          <a:xfrm flipH="1" flipV="1">
            <a:off x="8976320" y="3284984"/>
            <a:ext cx="2160240" cy="21602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5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26F028-CF79-4230-9C8F-11936EE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36" y="1748016"/>
            <a:ext cx="4496427" cy="345805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72C9729-9EBB-475D-989F-DFFD2DF05B21}"/>
              </a:ext>
            </a:extLst>
          </p:cNvPr>
          <p:cNvSpPr/>
          <p:nvPr/>
        </p:nvSpPr>
        <p:spPr>
          <a:xfrm rot="20770493">
            <a:off x="1691340" y="3451382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CB0588DF-2E21-4D50-A5F2-76C0E7242180}"/>
              </a:ext>
            </a:extLst>
          </p:cNvPr>
          <p:cNvSpPr/>
          <p:nvPr/>
        </p:nvSpPr>
        <p:spPr>
          <a:xfrm>
            <a:off x="2444194" y="4323822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5EB07D6D-1647-4986-BC32-BBFFE1A8ED38}"/>
              </a:ext>
            </a:extLst>
          </p:cNvPr>
          <p:cNvSpPr/>
          <p:nvPr/>
        </p:nvSpPr>
        <p:spPr>
          <a:xfrm>
            <a:off x="3026084" y="4009784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68F881-0E98-4303-9089-1486D4C9A2A0}"/>
              </a:ext>
            </a:extLst>
          </p:cNvPr>
          <p:cNvSpPr/>
          <p:nvPr/>
        </p:nvSpPr>
        <p:spPr>
          <a:xfrm>
            <a:off x="2471903" y="3012259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0FEC10-D935-4553-AA36-CFAB696B6A49}"/>
              </a:ext>
            </a:extLst>
          </p:cNvPr>
          <p:cNvCxnSpPr>
            <a:cxnSpLocks/>
          </p:cNvCxnSpPr>
          <p:nvPr/>
        </p:nvCxnSpPr>
        <p:spPr>
          <a:xfrm>
            <a:off x="1742230" y="3095387"/>
            <a:ext cx="33897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21BA572-66B8-4F91-AAC0-704767624CA6}"/>
              </a:ext>
            </a:extLst>
          </p:cNvPr>
          <p:cNvSpPr/>
          <p:nvPr/>
        </p:nvSpPr>
        <p:spPr>
          <a:xfrm>
            <a:off x="2471903" y="4600913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7E594D3-6731-48A6-AFEE-743415F59CC7}"/>
              </a:ext>
            </a:extLst>
          </p:cNvPr>
          <p:cNvCxnSpPr>
            <a:cxnSpLocks/>
          </p:cNvCxnSpPr>
          <p:nvPr/>
        </p:nvCxnSpPr>
        <p:spPr>
          <a:xfrm>
            <a:off x="1742230" y="4665569"/>
            <a:ext cx="32881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乘號 23">
            <a:extLst>
              <a:ext uri="{FF2B5EF4-FFF2-40B4-BE49-F238E27FC236}">
                <a16:creationId xmlns:a16="http://schemas.microsoft.com/office/drawing/2014/main" id="{F2237589-1BB1-4C99-A253-17D1C2CBE371}"/>
              </a:ext>
            </a:extLst>
          </p:cNvPr>
          <p:cNvSpPr/>
          <p:nvPr/>
        </p:nvSpPr>
        <p:spPr>
          <a:xfrm>
            <a:off x="3432485" y="3575676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1C812FFA-A024-4F7C-BD98-CDFE4457CA87}"/>
              </a:ext>
            </a:extLst>
          </p:cNvPr>
          <p:cNvSpPr/>
          <p:nvPr/>
        </p:nvSpPr>
        <p:spPr>
          <a:xfrm>
            <a:off x="4014375" y="3104621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A9D79C8-F68B-4B6F-B409-14F5A2E6FA56}"/>
              </a:ext>
            </a:extLst>
          </p:cNvPr>
          <p:cNvCxnSpPr>
            <a:cxnSpLocks/>
          </p:cNvCxnSpPr>
          <p:nvPr/>
        </p:nvCxnSpPr>
        <p:spPr>
          <a:xfrm flipV="1">
            <a:off x="2616025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FDE0C96-5263-44A6-B7DC-C738EAF7CA62}"/>
              </a:ext>
            </a:extLst>
          </p:cNvPr>
          <p:cNvSpPr txBox="1"/>
          <p:nvPr/>
        </p:nvSpPr>
        <p:spPr>
          <a:xfrm>
            <a:off x="2430701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29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E2A276-AD32-4D99-83D6-933907D9E8F2}"/>
              </a:ext>
            </a:extLst>
          </p:cNvPr>
          <p:cNvSpPr txBox="1"/>
          <p:nvPr/>
        </p:nvSpPr>
        <p:spPr>
          <a:xfrm>
            <a:off x="30000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35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EEBED95-F12A-4DAF-A190-AA839FE9C20F}"/>
              </a:ext>
            </a:extLst>
          </p:cNvPr>
          <p:cNvSpPr txBox="1"/>
          <p:nvPr/>
        </p:nvSpPr>
        <p:spPr>
          <a:xfrm>
            <a:off x="3423304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40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F99978-12BE-4088-BD72-60C9080B0EBD}"/>
              </a:ext>
            </a:extLst>
          </p:cNvPr>
          <p:cNvSpPr txBox="1"/>
          <p:nvPr/>
        </p:nvSpPr>
        <p:spPr>
          <a:xfrm>
            <a:off x="40071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9FF6C70-E49F-432B-82D9-CE6CB8E180A3}"/>
              </a:ext>
            </a:extLst>
          </p:cNvPr>
          <p:cNvSpPr/>
          <p:nvPr/>
        </p:nvSpPr>
        <p:spPr>
          <a:xfrm>
            <a:off x="2517315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8867D9A-7859-4C54-91FE-2A7EBF9435D0}"/>
              </a:ext>
            </a:extLst>
          </p:cNvPr>
          <p:cNvSpPr/>
          <p:nvPr/>
        </p:nvSpPr>
        <p:spPr>
          <a:xfrm>
            <a:off x="30992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79B8B38-93AF-4C89-9E50-F4DA8511FBC1}"/>
              </a:ext>
            </a:extLst>
          </p:cNvPr>
          <p:cNvSpPr/>
          <p:nvPr/>
        </p:nvSpPr>
        <p:spPr>
          <a:xfrm>
            <a:off x="3513704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77B1378-6D36-4301-8D7A-4CCB0AEEAA5E}"/>
              </a:ext>
            </a:extLst>
          </p:cNvPr>
          <p:cNvSpPr/>
          <p:nvPr/>
        </p:nvSpPr>
        <p:spPr>
          <a:xfrm>
            <a:off x="41144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79840444-845B-47E3-B0BE-1E040DFA3D4A}"/>
              </a:ext>
            </a:extLst>
          </p:cNvPr>
          <p:cNvCxnSpPr/>
          <p:nvPr/>
        </p:nvCxnSpPr>
        <p:spPr>
          <a:xfrm>
            <a:off x="1292060" y="3908185"/>
            <a:ext cx="441410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468CFAC-44CA-42CD-89CB-74E8C00B24E8}"/>
              </a:ext>
            </a:extLst>
          </p:cNvPr>
          <p:cNvCxnSpPr>
            <a:cxnSpLocks/>
          </p:cNvCxnSpPr>
          <p:nvPr/>
        </p:nvCxnSpPr>
        <p:spPr>
          <a:xfrm flipV="1">
            <a:off x="3217158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B7CA36-0F9A-4B87-9210-B54C577CF812}"/>
              </a:ext>
            </a:extLst>
          </p:cNvPr>
          <p:cNvCxnSpPr>
            <a:cxnSpLocks/>
          </p:cNvCxnSpPr>
          <p:nvPr/>
        </p:nvCxnSpPr>
        <p:spPr>
          <a:xfrm flipV="1">
            <a:off x="3632237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FB7B881-6CA6-476C-AD32-708BBBAF2031}"/>
              </a:ext>
            </a:extLst>
          </p:cNvPr>
          <p:cNvCxnSpPr>
            <a:cxnSpLocks/>
          </p:cNvCxnSpPr>
          <p:nvPr/>
        </p:nvCxnSpPr>
        <p:spPr>
          <a:xfrm flipV="1">
            <a:off x="4199504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乘號 77">
            <a:extLst>
              <a:ext uri="{FF2B5EF4-FFF2-40B4-BE49-F238E27FC236}">
                <a16:creationId xmlns:a16="http://schemas.microsoft.com/office/drawing/2014/main" id="{6F83F3DF-6A7B-49F7-ABC3-B7AD2F6C632F}"/>
              </a:ext>
            </a:extLst>
          </p:cNvPr>
          <p:cNvSpPr/>
          <p:nvPr/>
        </p:nvSpPr>
        <p:spPr>
          <a:xfrm>
            <a:off x="343248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乘號 78">
            <a:extLst>
              <a:ext uri="{FF2B5EF4-FFF2-40B4-BE49-F238E27FC236}">
                <a16:creationId xmlns:a16="http://schemas.microsoft.com/office/drawing/2014/main" id="{5BEC8091-768C-4FA7-9B13-50D8AED4033C}"/>
              </a:ext>
            </a:extLst>
          </p:cNvPr>
          <p:cNvSpPr/>
          <p:nvPr/>
        </p:nvSpPr>
        <p:spPr>
          <a:xfrm>
            <a:off x="401437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乘號 79">
            <a:extLst>
              <a:ext uri="{FF2B5EF4-FFF2-40B4-BE49-F238E27FC236}">
                <a16:creationId xmlns:a16="http://schemas.microsoft.com/office/drawing/2014/main" id="{4554B37D-1AEF-4E3D-A477-1C2DD0BFBC69}"/>
              </a:ext>
            </a:extLst>
          </p:cNvPr>
          <p:cNvSpPr/>
          <p:nvPr/>
        </p:nvSpPr>
        <p:spPr>
          <a:xfrm>
            <a:off x="3026084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乘號 80">
            <a:extLst>
              <a:ext uri="{FF2B5EF4-FFF2-40B4-BE49-F238E27FC236}">
                <a16:creationId xmlns:a16="http://schemas.microsoft.com/office/drawing/2014/main" id="{EA65387B-531F-4650-9325-13B0D98EB30A}"/>
              </a:ext>
            </a:extLst>
          </p:cNvPr>
          <p:cNvSpPr/>
          <p:nvPr/>
        </p:nvSpPr>
        <p:spPr>
          <a:xfrm>
            <a:off x="2449401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9631E06-45F6-45B5-921B-6627D4C7EE64}"/>
              </a:ext>
            </a:extLst>
          </p:cNvPr>
          <p:cNvSpPr txBox="1"/>
          <p:nvPr/>
        </p:nvSpPr>
        <p:spPr>
          <a:xfrm>
            <a:off x="641364" y="449056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0CAAAA3-E401-4B78-819E-92D8A4729087}"/>
              </a:ext>
            </a:extLst>
          </p:cNvPr>
          <p:cNvSpPr txBox="1"/>
          <p:nvPr/>
        </p:nvSpPr>
        <p:spPr>
          <a:xfrm>
            <a:off x="641364" y="2924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1</a:t>
            </a:r>
            <a:endParaRPr lang="zh-TW" altLang="en-US" dirty="0"/>
          </a:p>
        </p:txBody>
      </p:sp>
      <p:sp>
        <p:nvSpPr>
          <p:cNvPr id="87" name="箭號: 向下 86">
            <a:extLst>
              <a:ext uri="{FF2B5EF4-FFF2-40B4-BE49-F238E27FC236}">
                <a16:creationId xmlns:a16="http://schemas.microsoft.com/office/drawing/2014/main" id="{1B64341A-B596-4F51-B6CE-48DBB4D4F9F8}"/>
              </a:ext>
            </a:extLst>
          </p:cNvPr>
          <p:cNvSpPr/>
          <p:nvPr/>
        </p:nvSpPr>
        <p:spPr>
          <a:xfrm>
            <a:off x="2100501" y="3917424"/>
            <a:ext cx="330200" cy="295275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箭號: 向下 87">
            <a:extLst>
              <a:ext uri="{FF2B5EF4-FFF2-40B4-BE49-F238E27FC236}">
                <a16:creationId xmlns:a16="http://schemas.microsoft.com/office/drawing/2014/main" id="{AFFF4A86-4181-4DE7-A605-059C13121970}"/>
              </a:ext>
            </a:extLst>
          </p:cNvPr>
          <p:cNvSpPr/>
          <p:nvPr/>
        </p:nvSpPr>
        <p:spPr>
          <a:xfrm flipV="1">
            <a:off x="4582101" y="3622151"/>
            <a:ext cx="330200" cy="295274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AACCFE7-1A78-4EF3-8674-899AD776C510}"/>
              </a:ext>
            </a:extLst>
          </p:cNvPr>
          <p:cNvSpPr txBox="1"/>
          <p:nvPr/>
        </p:nvSpPr>
        <p:spPr>
          <a:xfrm>
            <a:off x="449004" y="36915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0.5</a:t>
            </a:r>
            <a:endParaRPr lang="zh-TW" altLang="en-US" dirty="0"/>
          </a:p>
        </p:txBody>
      </p:sp>
      <p:pic>
        <p:nvPicPr>
          <p:cNvPr id="91" name="圖片 90">
            <a:extLst>
              <a:ext uri="{FF2B5EF4-FFF2-40B4-BE49-F238E27FC236}">
                <a16:creationId xmlns:a16="http://schemas.microsoft.com/office/drawing/2014/main" id="{8C63EA33-0CFC-4A45-B280-651FC9F1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42" y="1920619"/>
            <a:ext cx="5499479" cy="3541819"/>
          </a:xfrm>
          <a:prstGeom prst="rect">
            <a:avLst/>
          </a:prstGeom>
        </p:spPr>
      </p:pic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728E885-7890-4E9B-A2B6-94BA3830C01A}"/>
              </a:ext>
            </a:extLst>
          </p:cNvPr>
          <p:cNvCxnSpPr>
            <a:cxnSpLocks/>
          </p:cNvCxnSpPr>
          <p:nvPr/>
        </p:nvCxnSpPr>
        <p:spPr>
          <a:xfrm flipV="1">
            <a:off x="9115260" y="2311836"/>
            <a:ext cx="0" cy="342269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5901C6AC-C148-426A-9979-4E69BD55B97C}"/>
              </a:ext>
            </a:extLst>
          </p:cNvPr>
          <p:cNvSpPr/>
          <p:nvPr/>
        </p:nvSpPr>
        <p:spPr>
          <a:xfrm>
            <a:off x="9811951" y="2520545"/>
            <a:ext cx="1684649" cy="40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Y=1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會購買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A857FA1-D020-4CAB-9E26-351F6E0118E3}"/>
              </a:ext>
            </a:extLst>
          </p:cNvPr>
          <p:cNvSpPr/>
          <p:nvPr/>
        </p:nvSpPr>
        <p:spPr>
          <a:xfrm>
            <a:off x="6831827" y="2520545"/>
            <a:ext cx="1684649" cy="40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Y=0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不會購買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EFACA4C-34D8-4B36-BF7C-F83C54D6E126}"/>
              </a:ext>
            </a:extLst>
          </p:cNvPr>
          <p:cNvSpPr/>
          <p:nvPr/>
        </p:nvSpPr>
        <p:spPr>
          <a:xfrm>
            <a:off x="8272935" y="5594111"/>
            <a:ext cx="1684649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E65463-8ABC-4213-A407-6B508339962F}"/>
              </a:ext>
            </a:extLst>
          </p:cNvPr>
          <p:cNvSpPr/>
          <p:nvPr/>
        </p:nvSpPr>
        <p:spPr>
          <a:xfrm>
            <a:off x="4580295" y="3977460"/>
            <a:ext cx="1229592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987C2B-CE5A-4932-AB18-3E60513AC392}"/>
              </a:ext>
            </a:extLst>
          </p:cNvPr>
          <p:cNvSpPr/>
          <p:nvPr/>
        </p:nvSpPr>
        <p:spPr>
          <a:xfrm>
            <a:off x="9792500" y="5323938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模型預估會購買的機率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0EFF79E-9725-4E25-AE8E-CD320213EA4C}"/>
              </a:ext>
            </a:extLst>
          </p:cNvPr>
          <p:cNvSpPr/>
          <p:nvPr/>
        </p:nvSpPr>
        <p:spPr>
          <a:xfrm>
            <a:off x="1507067" y="2023533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D86D82AE-5159-4435-9429-7A3E5D90B7B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59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Evaluation criteria</a:t>
            </a:r>
            <a:r>
              <a:rPr kumimoji="0" lang="zh-TW" altLang="en-US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w/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8499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False 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positive vs. False negative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26F028-CF79-4230-9C8F-11936EE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36" y="1748016"/>
            <a:ext cx="4496427" cy="345805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72C9729-9EBB-475D-989F-DFFD2DF05B21}"/>
              </a:ext>
            </a:extLst>
          </p:cNvPr>
          <p:cNvSpPr/>
          <p:nvPr/>
        </p:nvSpPr>
        <p:spPr>
          <a:xfrm rot="20770493">
            <a:off x="1691340" y="3451382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CB0588DF-2E21-4D50-A5F2-76C0E7242180}"/>
              </a:ext>
            </a:extLst>
          </p:cNvPr>
          <p:cNvSpPr/>
          <p:nvPr/>
        </p:nvSpPr>
        <p:spPr>
          <a:xfrm>
            <a:off x="2444194" y="4323822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5EB07D6D-1647-4986-BC32-BBFFE1A8ED38}"/>
              </a:ext>
            </a:extLst>
          </p:cNvPr>
          <p:cNvSpPr/>
          <p:nvPr/>
        </p:nvSpPr>
        <p:spPr>
          <a:xfrm>
            <a:off x="3026084" y="4009784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68F881-0E98-4303-9089-1486D4C9A2A0}"/>
              </a:ext>
            </a:extLst>
          </p:cNvPr>
          <p:cNvSpPr/>
          <p:nvPr/>
        </p:nvSpPr>
        <p:spPr>
          <a:xfrm>
            <a:off x="2471903" y="3012259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0FEC10-D935-4553-AA36-CFAB696B6A49}"/>
              </a:ext>
            </a:extLst>
          </p:cNvPr>
          <p:cNvCxnSpPr>
            <a:cxnSpLocks/>
          </p:cNvCxnSpPr>
          <p:nvPr/>
        </p:nvCxnSpPr>
        <p:spPr>
          <a:xfrm>
            <a:off x="1742230" y="3095387"/>
            <a:ext cx="33897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21BA572-66B8-4F91-AAC0-704767624CA6}"/>
              </a:ext>
            </a:extLst>
          </p:cNvPr>
          <p:cNvSpPr/>
          <p:nvPr/>
        </p:nvSpPr>
        <p:spPr>
          <a:xfrm>
            <a:off x="2471903" y="4600913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7E594D3-6731-48A6-AFEE-743415F59CC7}"/>
              </a:ext>
            </a:extLst>
          </p:cNvPr>
          <p:cNvCxnSpPr>
            <a:cxnSpLocks/>
          </p:cNvCxnSpPr>
          <p:nvPr/>
        </p:nvCxnSpPr>
        <p:spPr>
          <a:xfrm>
            <a:off x="1742230" y="4665569"/>
            <a:ext cx="32881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乘號 23">
            <a:extLst>
              <a:ext uri="{FF2B5EF4-FFF2-40B4-BE49-F238E27FC236}">
                <a16:creationId xmlns:a16="http://schemas.microsoft.com/office/drawing/2014/main" id="{F2237589-1BB1-4C99-A253-17D1C2CBE371}"/>
              </a:ext>
            </a:extLst>
          </p:cNvPr>
          <p:cNvSpPr/>
          <p:nvPr/>
        </p:nvSpPr>
        <p:spPr>
          <a:xfrm>
            <a:off x="3432485" y="3575676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1C812FFA-A024-4F7C-BD98-CDFE4457CA87}"/>
              </a:ext>
            </a:extLst>
          </p:cNvPr>
          <p:cNvSpPr/>
          <p:nvPr/>
        </p:nvSpPr>
        <p:spPr>
          <a:xfrm>
            <a:off x="4014375" y="3104621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A9D79C8-F68B-4B6F-B409-14F5A2E6FA56}"/>
              </a:ext>
            </a:extLst>
          </p:cNvPr>
          <p:cNvCxnSpPr>
            <a:cxnSpLocks/>
          </p:cNvCxnSpPr>
          <p:nvPr/>
        </p:nvCxnSpPr>
        <p:spPr>
          <a:xfrm flipV="1">
            <a:off x="2616025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FDE0C96-5263-44A6-B7DC-C738EAF7CA62}"/>
              </a:ext>
            </a:extLst>
          </p:cNvPr>
          <p:cNvSpPr txBox="1"/>
          <p:nvPr/>
        </p:nvSpPr>
        <p:spPr>
          <a:xfrm>
            <a:off x="2430701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29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E2A276-AD32-4D99-83D6-933907D9E8F2}"/>
              </a:ext>
            </a:extLst>
          </p:cNvPr>
          <p:cNvSpPr txBox="1"/>
          <p:nvPr/>
        </p:nvSpPr>
        <p:spPr>
          <a:xfrm>
            <a:off x="30000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35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EEBED95-F12A-4DAF-A190-AA839FE9C20F}"/>
              </a:ext>
            </a:extLst>
          </p:cNvPr>
          <p:cNvSpPr txBox="1"/>
          <p:nvPr/>
        </p:nvSpPr>
        <p:spPr>
          <a:xfrm>
            <a:off x="3423304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40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F99978-12BE-4088-BD72-60C9080B0EBD}"/>
              </a:ext>
            </a:extLst>
          </p:cNvPr>
          <p:cNvSpPr txBox="1"/>
          <p:nvPr/>
        </p:nvSpPr>
        <p:spPr>
          <a:xfrm>
            <a:off x="40071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9FF6C70-E49F-432B-82D9-CE6CB8E180A3}"/>
              </a:ext>
            </a:extLst>
          </p:cNvPr>
          <p:cNvSpPr/>
          <p:nvPr/>
        </p:nvSpPr>
        <p:spPr>
          <a:xfrm>
            <a:off x="2517315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8867D9A-7859-4C54-91FE-2A7EBF9435D0}"/>
              </a:ext>
            </a:extLst>
          </p:cNvPr>
          <p:cNvSpPr/>
          <p:nvPr/>
        </p:nvSpPr>
        <p:spPr>
          <a:xfrm>
            <a:off x="30992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79B8B38-93AF-4C89-9E50-F4DA8511FBC1}"/>
              </a:ext>
            </a:extLst>
          </p:cNvPr>
          <p:cNvSpPr/>
          <p:nvPr/>
        </p:nvSpPr>
        <p:spPr>
          <a:xfrm>
            <a:off x="3513704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77B1378-6D36-4301-8D7A-4CCB0AEEAA5E}"/>
              </a:ext>
            </a:extLst>
          </p:cNvPr>
          <p:cNvSpPr/>
          <p:nvPr/>
        </p:nvSpPr>
        <p:spPr>
          <a:xfrm>
            <a:off x="41144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79840444-845B-47E3-B0BE-1E040DFA3D4A}"/>
              </a:ext>
            </a:extLst>
          </p:cNvPr>
          <p:cNvCxnSpPr/>
          <p:nvPr/>
        </p:nvCxnSpPr>
        <p:spPr>
          <a:xfrm>
            <a:off x="1292060" y="3908185"/>
            <a:ext cx="441410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468CFAC-44CA-42CD-89CB-74E8C00B24E8}"/>
              </a:ext>
            </a:extLst>
          </p:cNvPr>
          <p:cNvCxnSpPr>
            <a:cxnSpLocks/>
          </p:cNvCxnSpPr>
          <p:nvPr/>
        </p:nvCxnSpPr>
        <p:spPr>
          <a:xfrm flipV="1">
            <a:off x="3217158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B7CA36-0F9A-4B87-9210-B54C577CF812}"/>
              </a:ext>
            </a:extLst>
          </p:cNvPr>
          <p:cNvCxnSpPr>
            <a:cxnSpLocks/>
          </p:cNvCxnSpPr>
          <p:nvPr/>
        </p:nvCxnSpPr>
        <p:spPr>
          <a:xfrm flipV="1">
            <a:off x="3632237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FB7B881-6CA6-476C-AD32-708BBBAF2031}"/>
              </a:ext>
            </a:extLst>
          </p:cNvPr>
          <p:cNvCxnSpPr>
            <a:cxnSpLocks/>
          </p:cNvCxnSpPr>
          <p:nvPr/>
        </p:nvCxnSpPr>
        <p:spPr>
          <a:xfrm flipV="1">
            <a:off x="4199504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乘號 77">
            <a:extLst>
              <a:ext uri="{FF2B5EF4-FFF2-40B4-BE49-F238E27FC236}">
                <a16:creationId xmlns:a16="http://schemas.microsoft.com/office/drawing/2014/main" id="{6F83F3DF-6A7B-49F7-ABC3-B7AD2F6C632F}"/>
              </a:ext>
            </a:extLst>
          </p:cNvPr>
          <p:cNvSpPr/>
          <p:nvPr/>
        </p:nvSpPr>
        <p:spPr>
          <a:xfrm>
            <a:off x="2997279" y="2919529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乘號 78">
            <a:extLst>
              <a:ext uri="{FF2B5EF4-FFF2-40B4-BE49-F238E27FC236}">
                <a16:creationId xmlns:a16="http://schemas.microsoft.com/office/drawing/2014/main" id="{5BEC8091-768C-4FA7-9B13-50D8AED4033C}"/>
              </a:ext>
            </a:extLst>
          </p:cNvPr>
          <p:cNvSpPr/>
          <p:nvPr/>
        </p:nvSpPr>
        <p:spPr>
          <a:xfrm>
            <a:off x="401437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乘號 79">
            <a:extLst>
              <a:ext uri="{FF2B5EF4-FFF2-40B4-BE49-F238E27FC236}">
                <a16:creationId xmlns:a16="http://schemas.microsoft.com/office/drawing/2014/main" id="{4554B37D-1AEF-4E3D-A477-1C2DD0BFBC69}"/>
              </a:ext>
            </a:extLst>
          </p:cNvPr>
          <p:cNvSpPr/>
          <p:nvPr/>
        </p:nvSpPr>
        <p:spPr>
          <a:xfrm>
            <a:off x="3448643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乘號 80">
            <a:extLst>
              <a:ext uri="{FF2B5EF4-FFF2-40B4-BE49-F238E27FC236}">
                <a16:creationId xmlns:a16="http://schemas.microsoft.com/office/drawing/2014/main" id="{EA65387B-531F-4650-9325-13B0D98EB30A}"/>
              </a:ext>
            </a:extLst>
          </p:cNvPr>
          <p:cNvSpPr/>
          <p:nvPr/>
        </p:nvSpPr>
        <p:spPr>
          <a:xfrm>
            <a:off x="2449401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9631E06-45F6-45B5-921B-6627D4C7EE64}"/>
              </a:ext>
            </a:extLst>
          </p:cNvPr>
          <p:cNvSpPr txBox="1"/>
          <p:nvPr/>
        </p:nvSpPr>
        <p:spPr>
          <a:xfrm>
            <a:off x="641364" y="449056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0CAAAA3-E401-4B78-819E-92D8A4729087}"/>
              </a:ext>
            </a:extLst>
          </p:cNvPr>
          <p:cNvSpPr txBox="1"/>
          <p:nvPr/>
        </p:nvSpPr>
        <p:spPr>
          <a:xfrm>
            <a:off x="641364" y="2924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1</a:t>
            </a:r>
            <a:endParaRPr lang="zh-TW" altLang="en-US" dirty="0"/>
          </a:p>
        </p:txBody>
      </p:sp>
      <p:sp>
        <p:nvSpPr>
          <p:cNvPr id="87" name="箭號: 向下 86">
            <a:extLst>
              <a:ext uri="{FF2B5EF4-FFF2-40B4-BE49-F238E27FC236}">
                <a16:creationId xmlns:a16="http://schemas.microsoft.com/office/drawing/2014/main" id="{1B64341A-B596-4F51-B6CE-48DBB4D4F9F8}"/>
              </a:ext>
            </a:extLst>
          </p:cNvPr>
          <p:cNvSpPr/>
          <p:nvPr/>
        </p:nvSpPr>
        <p:spPr>
          <a:xfrm>
            <a:off x="2100501" y="3917424"/>
            <a:ext cx="330200" cy="295275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箭號: 向下 87">
            <a:extLst>
              <a:ext uri="{FF2B5EF4-FFF2-40B4-BE49-F238E27FC236}">
                <a16:creationId xmlns:a16="http://schemas.microsoft.com/office/drawing/2014/main" id="{AFFF4A86-4181-4DE7-A605-059C13121970}"/>
              </a:ext>
            </a:extLst>
          </p:cNvPr>
          <p:cNvSpPr/>
          <p:nvPr/>
        </p:nvSpPr>
        <p:spPr>
          <a:xfrm flipV="1">
            <a:off x="4582101" y="3622151"/>
            <a:ext cx="330200" cy="295274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AACCFE7-1A78-4EF3-8674-899AD776C510}"/>
              </a:ext>
            </a:extLst>
          </p:cNvPr>
          <p:cNvSpPr txBox="1"/>
          <p:nvPr/>
        </p:nvSpPr>
        <p:spPr>
          <a:xfrm>
            <a:off x="449004" y="36915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0.5</a:t>
            </a:r>
            <a:endParaRPr lang="zh-TW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E65463-8ABC-4213-A407-6B508339962F}"/>
              </a:ext>
            </a:extLst>
          </p:cNvPr>
          <p:cNvSpPr/>
          <p:nvPr/>
        </p:nvSpPr>
        <p:spPr>
          <a:xfrm>
            <a:off x="4580295" y="3977460"/>
            <a:ext cx="1229592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731422-4FCD-4AAC-BE56-F5CF003B510F}"/>
              </a:ext>
            </a:extLst>
          </p:cNvPr>
          <p:cNvSpPr/>
          <p:nvPr/>
        </p:nvSpPr>
        <p:spPr>
          <a:xfrm>
            <a:off x="3469832" y="2785533"/>
            <a:ext cx="295162" cy="2174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42D986-1273-42D8-A4CC-62B7DEFB4784}"/>
              </a:ext>
            </a:extLst>
          </p:cNvPr>
          <p:cNvSpPr/>
          <p:nvPr/>
        </p:nvSpPr>
        <p:spPr>
          <a:xfrm>
            <a:off x="3031104" y="2785533"/>
            <a:ext cx="312865" cy="217494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909D88A-F074-43B6-9428-81AF6C0681DA}"/>
              </a:ext>
            </a:extLst>
          </p:cNvPr>
          <p:cNvSpPr/>
          <p:nvPr/>
        </p:nvSpPr>
        <p:spPr>
          <a:xfrm>
            <a:off x="4061555" y="2088699"/>
            <a:ext cx="1202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Positive </a:t>
            </a: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(Type I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Error)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8FBCDE4-36B7-4AF6-8F50-785ED6FB9DD5}"/>
              </a:ext>
            </a:extLst>
          </p:cNvPr>
          <p:cNvSpPr/>
          <p:nvPr/>
        </p:nvSpPr>
        <p:spPr>
          <a:xfrm>
            <a:off x="1624136" y="5820444"/>
            <a:ext cx="1261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Negative</a:t>
            </a: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(Type II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Error)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78C9947-5B35-477A-8395-85766FBC65CD}"/>
              </a:ext>
            </a:extLst>
          </p:cNvPr>
          <p:cNvCxnSpPr/>
          <p:nvPr/>
        </p:nvCxnSpPr>
        <p:spPr>
          <a:xfrm flipH="1">
            <a:off x="2703581" y="4960476"/>
            <a:ext cx="322503" cy="859968"/>
          </a:xfrm>
          <a:prstGeom prst="straightConnector1">
            <a:avLst/>
          </a:prstGeom>
          <a:ln>
            <a:solidFill>
              <a:srgbClr val="AA914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D482DF7-CE5D-4835-8FD0-AF088CED7B7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759047" y="2319532"/>
            <a:ext cx="302508" cy="466002"/>
          </a:xfrm>
          <a:prstGeom prst="straightConnector1">
            <a:avLst/>
          </a:prstGeom>
          <a:ln>
            <a:solidFill>
              <a:srgbClr val="AA914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743A690-150E-4ED2-A343-2614E2A29AB5}"/>
              </a:ext>
            </a:extLst>
          </p:cNvPr>
          <p:cNvSpPr/>
          <p:nvPr/>
        </p:nvSpPr>
        <p:spPr>
          <a:xfrm>
            <a:off x="1507067" y="2023533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6" descr="Prediction probability histogram of a binary problem, where TP, TN, FP... |  Download Scientific Diagram">
            <a:extLst>
              <a:ext uri="{FF2B5EF4-FFF2-40B4-BE49-F238E27FC236}">
                <a16:creationId xmlns:a16="http://schemas.microsoft.com/office/drawing/2014/main" id="{C64D9E9C-25C3-44DE-B319-FCDE8170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94" y="2133115"/>
            <a:ext cx="5114484" cy="31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98DD4907-476D-4046-8F3F-E1BB6419A4D7}"/>
              </a:ext>
            </a:extLst>
          </p:cNvPr>
          <p:cNvSpPr/>
          <p:nvPr/>
        </p:nvSpPr>
        <p:spPr>
          <a:xfrm>
            <a:off x="6312024" y="5373216"/>
            <a:ext cx="532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positive: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實際值為負例，但模型判定為正例</a:t>
            </a:r>
            <a:endParaRPr lang="en-US" altLang="zh-TW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negative: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實際值為正例，但模型判定為負例</a:t>
            </a:r>
            <a:endParaRPr lang="en-US" altLang="zh-TW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F6F2B57F-B530-470F-96B4-3E82FF3F8D6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11A583-1643-48B3-95B2-776054A37DE8}"/>
              </a:ext>
            </a:extLst>
          </p:cNvPr>
          <p:cNvSpPr/>
          <p:nvPr/>
        </p:nvSpPr>
        <p:spPr>
          <a:xfrm>
            <a:off x="5126331" y="210204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D0D0D"/>
                </a:solidFill>
                <a:latin typeface="Söhne"/>
              </a:rPr>
              <a:t>假陽性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C936D23-470A-4DBC-9A0F-EA456E467FB9}"/>
              </a:ext>
            </a:extLst>
          </p:cNvPr>
          <p:cNvSpPr/>
          <p:nvPr/>
        </p:nvSpPr>
        <p:spPr>
          <a:xfrm>
            <a:off x="2752287" y="586222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D0D0D"/>
                </a:solidFill>
                <a:latin typeface="Söhne"/>
              </a:rPr>
              <a:t>假陰性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91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混淆矩陣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0" name="Picture 6" descr="Prediction probability histogram of a binary problem, where TP, TN, FP... |  Download Scientific Diagram">
            <a:extLst>
              <a:ext uri="{FF2B5EF4-FFF2-40B4-BE49-F238E27FC236}">
                <a16:creationId xmlns:a16="http://schemas.microsoft.com/office/drawing/2014/main" id="{C64D9E9C-25C3-44DE-B319-FCDE8170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94" y="2359010"/>
            <a:ext cx="5114484" cy="31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30505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97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694477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所有個體中，有多少比率的個體被分類正確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= (TP + TN) / (TP + FP + TN + FN)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當各類樣本平衡且同等重要時。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一個學校系統用來評估學生是否及格的模型，如果及格與不及格的學生數量大致相等，使用準確率能有效衡量模型整體表現。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09FCA3-E777-4891-AE61-7C35579E3030}"/>
              </a:ext>
            </a:extLst>
          </p:cNvPr>
          <p:cNvSpPr/>
          <p:nvPr/>
        </p:nvSpPr>
        <p:spPr>
          <a:xfrm>
            <a:off x="6032072" y="5171053"/>
            <a:ext cx="5262464" cy="98093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3C7A1A-10A4-49B9-8A94-ED10EFC0CCF8}"/>
              </a:ext>
            </a:extLst>
          </p:cNvPr>
          <p:cNvSpPr txBox="1"/>
          <p:nvPr/>
        </p:nvSpPr>
        <p:spPr>
          <a:xfrm>
            <a:off x="6862497" y="5227517"/>
            <a:ext cx="4385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醫療領域中，針對罕見疾病，只看準確度是不夠的，比如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個正常人中只有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人罹患脊髓性肌肉萎縮症，在資料不平衡下，模型都猜正常的準確率高達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97%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9ACBB9F-8334-4158-8494-38480CA8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29" y="5243061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精確度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以模型的角度看事情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72451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被分類為陽性的個體，有多少比率是真陽性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= TP / (TP + FP) 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避免假陽性（誤判為正）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垃圾郵件過濾系統，你不希望重要的郵件被錯誤地標記為垃圾郵件（假陽性），因此需要一個高精確率的模型。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02FE0F0-6867-4158-A2EF-DC58695F3728}"/>
              </a:ext>
            </a:extLst>
          </p:cNvPr>
          <p:cNvSpPr/>
          <p:nvPr/>
        </p:nvSpPr>
        <p:spPr>
          <a:xfrm>
            <a:off x="7518399" y="5274731"/>
            <a:ext cx="2768600" cy="787401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嚇死寶寶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假陽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0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召回度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敏感度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(Recall/Sensitivity)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以實際結果的角度看事情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84789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真正為陽性的個體中，有多少比率被預測是 真陽性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Recall/Sensitivity = TP / (TP + FN)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避免假陰性（誤判為負）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極為重要時。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疾病診斷，例如癌症篩檢，錯過任何一個真正的病例（假陰性）可能導致生命危險，因此需要高召回率。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E68543F-D26C-462C-B8AC-3C03D91F448D}"/>
              </a:ext>
            </a:extLst>
          </p:cNvPr>
          <p:cNvSpPr/>
          <p:nvPr/>
        </p:nvSpPr>
        <p:spPr>
          <a:xfrm>
            <a:off x="7518399" y="5274731"/>
            <a:ext cx="2768600" cy="787401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漏網之魚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假陰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71772D-A480-4E9B-B43B-1F0B9C46BB8F}"/>
              </a:ext>
            </a:extLst>
          </p:cNvPr>
          <p:cNvSpPr txBox="1"/>
          <p:nvPr/>
        </p:nvSpPr>
        <p:spPr>
          <a:xfrm>
            <a:off x="588682" y="5555218"/>
            <a:ext cx="51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一般在醫療檢驗中，實際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指的是有無特殊疾病</a:t>
            </a:r>
          </a:p>
        </p:txBody>
      </p:sp>
    </p:spTree>
    <p:extLst>
      <p:ext uri="{BB962C8B-B14F-4D97-AF65-F5344CB8AC3E}">
        <p14:creationId xmlns:p14="http://schemas.microsoft.com/office/powerpoint/2010/main" val="36324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明確度 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(Specificity)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以實際結果的角度看事情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/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5816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被實際為陰性的個體中，有多少比率是真陰性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Specificity= TN / (TN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確認負性結果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的準確性很重要時。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毒品檢測，對於非使用者，檢測結果應確認為負，以避免對非使用者的不公正對待。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2C8F48-14F0-4281-8DD5-194CDE285114}"/>
              </a:ext>
            </a:extLst>
          </p:cNvPr>
          <p:cNvSpPr txBox="1"/>
          <p:nvPr/>
        </p:nvSpPr>
        <p:spPr>
          <a:xfrm>
            <a:off x="1228035" y="159232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白話文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健康的人中真的健康的比例</a:t>
            </a:r>
          </a:p>
        </p:txBody>
      </p:sp>
    </p:spTree>
    <p:extLst>
      <p:ext uri="{BB962C8B-B14F-4D97-AF65-F5344CB8AC3E}">
        <p14:creationId xmlns:p14="http://schemas.microsoft.com/office/powerpoint/2010/main" val="310878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introduction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5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highlight>
                  <a:srgbClr val="FFFFFF"/>
                </a:highlight>
              </a:rPr>
              <a:t>F1 Score</a:t>
            </a:r>
            <a:endParaRPr lang="en-US" altLang="zh-TW" sz="3200" b="1" spc="0" dirty="0">
              <a:solidFill>
                <a:srgbClr val="737572">
                  <a:lumMod val="50000"/>
                </a:srgb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21A7E5-F172-4F00-8D55-B4C01954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73" y="3780284"/>
            <a:ext cx="3365806" cy="8699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3E973D-0BD8-4D6E-A75F-11CBD4396FB7}"/>
              </a:ext>
            </a:extLst>
          </p:cNvPr>
          <p:cNvSpPr/>
          <p:nvPr/>
        </p:nvSpPr>
        <p:spPr>
          <a:xfrm>
            <a:off x="694267" y="19206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的取值範圍從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代表模型的輸出最好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代表模型的輸出結果最差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B6BF9B9-6C32-4902-9EC4-FD1372EB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24" y="1761067"/>
            <a:ext cx="5368324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3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A8947F-FFC7-44E0-9D35-55F96865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5" y="2106624"/>
            <a:ext cx="3977389" cy="26481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97EACF-8BB1-4C23-8EA7-8DB8B577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84" y="2103204"/>
            <a:ext cx="3977389" cy="2651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61B94C-9EBB-4F57-A668-28A440991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78" y="2103204"/>
            <a:ext cx="3977389" cy="26515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94287-A475-4970-9A5A-D9280D46A6C4}"/>
              </a:ext>
            </a:extLst>
          </p:cNvPr>
          <p:cNvSpPr/>
          <p:nvPr/>
        </p:nvSpPr>
        <p:spPr>
          <a:xfrm>
            <a:off x="4131001" y="5120463"/>
            <a:ext cx="3914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Recall/Sensitivity = TP / (TP + FN)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AD18CF-8D4B-4275-875D-017676D5959F}"/>
              </a:ext>
            </a:extLst>
          </p:cNvPr>
          <p:cNvSpPr/>
          <p:nvPr/>
        </p:nvSpPr>
        <p:spPr>
          <a:xfrm>
            <a:off x="409022" y="5120463"/>
            <a:ext cx="3042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= TP / (TP + FP) 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919DF20-CC50-40BA-B2AA-AEB9DE84519B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highlight>
                  <a:srgbClr val="FFFFFF"/>
                </a:highlight>
              </a:rPr>
              <a:t>F1 Score</a:t>
            </a:r>
            <a:r>
              <a:rPr lang="zh-TW" altLang="en-US" sz="3200" dirty="0"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highlight>
                  <a:srgbClr val="FFFFFF"/>
                </a:highlight>
              </a:rPr>
              <a:t>curve</a:t>
            </a:r>
            <a:endParaRPr lang="en-US" altLang="zh-TW" sz="3200" b="1" spc="0" dirty="0">
              <a:solidFill>
                <a:srgbClr val="737572">
                  <a:lumMod val="50000"/>
                </a:srgb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AF0B97-B037-436A-834B-BC769FB95F7A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9F8A52-1F64-4E78-9A29-EED1264F2F24}"/>
              </a:ext>
            </a:extLst>
          </p:cNvPr>
          <p:cNvSpPr/>
          <p:nvPr/>
        </p:nvSpPr>
        <p:spPr>
          <a:xfrm>
            <a:off x="304799" y="1375287"/>
            <a:ext cx="115823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一個優秀的分類模型在不同的閾值（</a:t>
            </a:r>
            <a:r>
              <a:rPr lang="en-US" altLang="zh-TW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</a:t>
            </a:r>
            <a:r>
              <a:rPr lang="zh-TW" altLang="en-US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）下應該具備一定的靈活性和適應性。閾值是用來決定將概率預測轉化為類別預測的切割點。通常調整閾值可以改變模型在精確度（</a:t>
            </a:r>
            <a:r>
              <a:rPr lang="en-US" altLang="zh-TW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）和召回率（</a:t>
            </a:r>
            <a:r>
              <a:rPr lang="en-US" altLang="zh-TW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600" b="1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）之間的平衡，這也會影響到其他性能指標。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8300C0A-B578-4066-AF62-1C63FBB58D82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17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30C55-7A52-41D1-8D13-8DE706DD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0" y="1756923"/>
            <a:ext cx="5573565" cy="397395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EA532EB-107A-48F1-B0A7-011AE688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333504"/>
              </p:ext>
            </p:extLst>
          </p:nvPr>
        </p:nvGraphicFramePr>
        <p:xfrm>
          <a:off x="6963711" y="2202513"/>
          <a:ext cx="3907488" cy="2404340"/>
        </p:xfrm>
        <a:graphic>
          <a:graphicData uri="http://schemas.openxmlformats.org/drawingml/2006/table">
            <a:tbl>
              <a:tblPr/>
              <a:tblGrid>
                <a:gridCol w="610064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563729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33595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397737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4859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323117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74719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8480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C5756BC-79F9-400B-97D2-BD6AADD28C08}"/>
              </a:ext>
            </a:extLst>
          </p:cNvPr>
          <p:cNvSpPr/>
          <p:nvPr/>
        </p:nvSpPr>
        <p:spPr>
          <a:xfrm>
            <a:off x="7440488" y="4825929"/>
            <a:ext cx="3799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真陽率（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靈敏度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</a:t>
            </a:r>
          </a:p>
          <a:p>
            <a:pPr fontAlgn="base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偽陽率（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1-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特異度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FP/(FP+TN)</a:t>
            </a:r>
          </a:p>
          <a:p>
            <a:pPr fontAlgn="base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Ps: ROC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不受資料不平衡影響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2338CC-BC14-4AAE-A749-74D5966FF209}"/>
              </a:ext>
            </a:extLst>
          </p:cNvPr>
          <p:cNvSpPr/>
          <p:nvPr/>
        </p:nvSpPr>
        <p:spPr>
          <a:xfrm>
            <a:off x="4884501" y="451344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128447-BAA0-45B4-B162-A090315187C6}"/>
              </a:ext>
            </a:extLst>
          </p:cNvPr>
          <p:cNvSpPr/>
          <p:nvPr/>
        </p:nvSpPr>
        <p:spPr>
          <a:xfrm>
            <a:off x="3469769" y="329513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18ADE7-36B4-4AB1-8137-B7581A9A30AA}"/>
              </a:ext>
            </a:extLst>
          </p:cNvPr>
          <p:cNvSpPr/>
          <p:nvPr/>
        </p:nvSpPr>
        <p:spPr>
          <a:xfrm>
            <a:off x="6763109" y="3793162"/>
            <a:ext cx="4397573" cy="7374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152CA1-A3CE-44AC-B20A-4A2A59D2BBE3}"/>
              </a:ext>
            </a:extLst>
          </p:cNvPr>
          <p:cNvSpPr/>
          <p:nvPr/>
        </p:nvSpPr>
        <p:spPr>
          <a:xfrm>
            <a:off x="9496359" y="3926447"/>
            <a:ext cx="1743860" cy="7374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DA4B44-0CC3-4B1C-B9C2-1ADB321B4360}"/>
              </a:ext>
            </a:extLst>
          </p:cNvPr>
          <p:cNvSpPr/>
          <p:nvPr/>
        </p:nvSpPr>
        <p:spPr>
          <a:xfrm>
            <a:off x="11285753" y="4037246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DFA976-1C75-426B-98BA-8B1CE1799413}"/>
              </a:ext>
            </a:extLst>
          </p:cNvPr>
          <p:cNvSpPr/>
          <p:nvPr/>
        </p:nvSpPr>
        <p:spPr>
          <a:xfrm>
            <a:off x="6763109" y="2979471"/>
            <a:ext cx="4397573" cy="7374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A04C70-9978-42B6-B6C1-3434C534D717}"/>
              </a:ext>
            </a:extLst>
          </p:cNvPr>
          <p:cNvSpPr/>
          <p:nvPr/>
        </p:nvSpPr>
        <p:spPr>
          <a:xfrm>
            <a:off x="9500678" y="2815274"/>
            <a:ext cx="1743860" cy="7374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EC5A10-97B4-40D9-B1F7-8CED0825E68D}"/>
              </a:ext>
            </a:extLst>
          </p:cNvPr>
          <p:cNvSpPr/>
          <p:nvPr/>
        </p:nvSpPr>
        <p:spPr>
          <a:xfrm>
            <a:off x="11285753" y="3059877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34ECC4-153A-42B0-B890-5E0701F38FB3}"/>
              </a:ext>
            </a:extLst>
          </p:cNvPr>
          <p:cNvSpPr/>
          <p:nvPr/>
        </p:nvSpPr>
        <p:spPr>
          <a:xfrm>
            <a:off x="1055440" y="1526659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CCDD3B-167F-483F-83C4-9350285CD427}"/>
              </a:ext>
            </a:extLst>
          </p:cNvPr>
          <p:cNvSpPr/>
          <p:nvPr/>
        </p:nvSpPr>
        <p:spPr>
          <a:xfrm>
            <a:off x="1919536" y="1526659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18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ROC/ AUC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6F2683-8679-4D69-A664-B012F726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0" y="1798659"/>
            <a:ext cx="5365234" cy="4064000"/>
          </a:xfrm>
          <a:prstGeom prst="rect">
            <a:avLst/>
          </a:prstGeom>
        </p:spPr>
      </p:pic>
      <p:pic>
        <p:nvPicPr>
          <p:cNvPr id="4098" name="Picture 2" descr="cutoff.gif">
            <a:extLst>
              <a:ext uri="{FF2B5EF4-FFF2-40B4-BE49-F238E27FC236}">
                <a16:creationId xmlns:a16="http://schemas.microsoft.com/office/drawing/2014/main" id="{66CE499D-4103-43A2-B69E-05FF584D1B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954" y="1455519"/>
            <a:ext cx="4750280" cy="23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OC, AUC, precision, and recall visually explained">
            <a:extLst>
              <a:ext uri="{FF2B5EF4-FFF2-40B4-BE49-F238E27FC236}">
                <a16:creationId xmlns:a16="http://schemas.microsoft.com/office/drawing/2014/main" id="{B3BBB8AB-E7A7-4424-9F90-415F0CE3E2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60" y="3842708"/>
            <a:ext cx="4750280" cy="23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549665D-DBB1-43EB-A546-FE6CAB5AE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946" y="4385734"/>
            <a:ext cx="2324384" cy="17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9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3BEC21-91C5-4CAB-A4CB-4039C278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28725"/>
            <a:ext cx="6337421" cy="489339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D6B18DC-50C5-4967-A37D-D57288A5BF7C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診斷準確性在臨床推理中的意義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11110A5-A127-40DE-BC73-5BD4161E2A36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B286C8-9C2C-472D-9A23-60F6CDDBB7C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B3ECC9-7F46-4E83-B272-664F91D72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97"/>
          <a:stretch/>
        </p:blipFill>
        <p:spPr>
          <a:xfrm>
            <a:off x="6826310" y="1298005"/>
            <a:ext cx="4534083" cy="48241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7A91B7-F7F5-474D-BC66-9798FAC6556C}"/>
              </a:ext>
            </a:extLst>
          </p:cNvPr>
          <p:cNvSpPr/>
          <p:nvPr/>
        </p:nvSpPr>
        <p:spPr>
          <a:xfrm>
            <a:off x="120711" y="586974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https://htlin222.medium.com/medical-screening-%E7%BE%8E%E7%BE%8E%E5%A4%A7%E5%9C%96-a2ecba58540d</a:t>
            </a:r>
          </a:p>
        </p:txBody>
      </p:sp>
    </p:spTree>
    <p:extLst>
      <p:ext uri="{BB962C8B-B14F-4D97-AF65-F5344CB8AC3E}">
        <p14:creationId xmlns:p14="http://schemas.microsoft.com/office/powerpoint/2010/main" val="68994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EBDCFE-88D5-C3F0-2FD9-04361BC5C120}"/>
              </a:ext>
            </a:extLst>
          </p:cNvPr>
          <p:cNvSpPr/>
          <p:nvPr/>
        </p:nvSpPr>
        <p:spPr>
          <a:xfrm>
            <a:off x="9227884" y="815789"/>
            <a:ext cx="2961815" cy="5521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34808B-C2BA-16F5-F035-5290EA2EEA31}"/>
              </a:ext>
            </a:extLst>
          </p:cNvPr>
          <p:cNvSpPr/>
          <p:nvPr/>
        </p:nvSpPr>
        <p:spPr>
          <a:xfrm>
            <a:off x="9665778" y="3171899"/>
            <a:ext cx="2022654" cy="2022654"/>
          </a:xfrm>
          <a:prstGeom prst="roundRect">
            <a:avLst>
              <a:gd name="adj" fmla="val 5388"/>
            </a:avLst>
          </a:prstGeom>
          <a:solidFill>
            <a:schemeClr val="bg1"/>
          </a:solidFill>
          <a:ln w="76200">
            <a:solidFill>
              <a:srgbClr val="FFCE33"/>
            </a:solidFill>
          </a:ln>
          <a:effectLst>
            <a:outerShdw blurRad="254000" dist="38100" dir="2700000" algn="tl" rotWithShape="0">
              <a:srgbClr val="FFCE3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FD56383-5774-20B0-D292-31DE0BAA6FE2}"/>
              </a:ext>
            </a:extLst>
          </p:cNvPr>
          <p:cNvSpPr/>
          <p:nvPr/>
        </p:nvSpPr>
        <p:spPr>
          <a:xfrm>
            <a:off x="9580382" y="3098929"/>
            <a:ext cx="2183667" cy="2183667"/>
          </a:xfrm>
          <a:prstGeom prst="roundRect">
            <a:avLst>
              <a:gd name="adj" fmla="val 7776"/>
            </a:avLst>
          </a:prstGeom>
          <a:noFill/>
          <a:ln w="12700">
            <a:solidFill>
              <a:srgbClr val="FFCE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63FCAB14-6E89-0925-ADCC-B7DEF408C44A}"/>
              </a:ext>
            </a:extLst>
          </p:cNvPr>
          <p:cNvSpPr txBox="1">
            <a:spLocks/>
          </p:cNvSpPr>
          <p:nvPr/>
        </p:nvSpPr>
        <p:spPr bwMode="auto">
          <a:xfrm>
            <a:off x="9616958" y="1239299"/>
            <a:ext cx="2183667" cy="163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lvl1pPr algn="l" defTabSz="1827213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defRPr sz="4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9128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8272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27416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36560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掃描</a:t>
            </a:r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QR code </a:t>
            </a: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參考相關資源 </a:t>
            </a:r>
            <a:r>
              <a:rPr lang="zh-TW" altLang="en-US" sz="1600" dirty="0">
                <a:solidFill>
                  <a:schemeClr val="tx1">
                    <a:lumMod val="50000"/>
                  </a:schemeClr>
                </a:solidFill>
                <a:latin typeface="Microsoft YaHei"/>
                <a:ea typeface="Microsoft YaHei"/>
                <a:cs typeface="Arial"/>
              </a:rPr>
              <a:t>✋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2" descr="Results for accuracy, precision, recall, and F1 score. | Download  Scientific Diagram">
            <a:extLst>
              <a:ext uri="{FF2B5EF4-FFF2-40B4-BE49-F238E27FC236}">
                <a16:creationId xmlns:a16="http://schemas.microsoft.com/office/drawing/2014/main" id="{3467F4FD-36EC-48D9-B271-F7960F0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6" y="1215166"/>
            <a:ext cx="4448849" cy="41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0B27DF-C516-5879-56D5-8F1F2DE4E53E}"/>
              </a:ext>
            </a:extLst>
          </p:cNvPr>
          <p:cNvSpPr/>
          <p:nvPr/>
        </p:nvSpPr>
        <p:spPr>
          <a:xfrm>
            <a:off x="-76200" y="588"/>
            <a:ext cx="12265899" cy="917656"/>
          </a:xfrm>
          <a:prstGeom prst="rect">
            <a:avLst/>
          </a:prstGeom>
          <a:gradFill flip="none" rotWithShape="1">
            <a:gsLst>
              <a:gs pos="0">
                <a:srgbClr val="C0AB6E"/>
              </a:gs>
              <a:gs pos="82000">
                <a:srgbClr val="AA91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研究型報表常見格式</a:t>
            </a:r>
            <a:endParaRPr lang="zh-TW" altLang="zh-TW" sz="2400" b="1" dirty="0">
              <a:solidFill>
                <a:schemeClr val="accent6">
                  <a:lumMod val="1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51FD0A-DB55-413C-9C83-41575A60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452" y="4013200"/>
            <a:ext cx="5755552" cy="2170954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CD9BD351-5FD9-40A3-AADE-108FA546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477" y="3293534"/>
            <a:ext cx="1788042" cy="178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BE11ABE-E14E-4D90-B839-AB7CCC2F4D46}"/>
              </a:ext>
            </a:extLst>
          </p:cNvPr>
          <p:cNvSpPr/>
          <p:nvPr/>
        </p:nvSpPr>
        <p:spPr>
          <a:xfrm>
            <a:off x="2446866" y="633662"/>
            <a:ext cx="729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Assessment of Convolutional Neural Network Pre-Trained Models for Detection and Orientation of Cracks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9FC295B-AF04-43B7-A1D7-96CB280E3481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EBDCFE-88D5-C3F0-2FD9-04361BC5C120}"/>
              </a:ext>
            </a:extLst>
          </p:cNvPr>
          <p:cNvSpPr/>
          <p:nvPr/>
        </p:nvSpPr>
        <p:spPr>
          <a:xfrm>
            <a:off x="9227884" y="815789"/>
            <a:ext cx="2961815" cy="5521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34808B-C2BA-16F5-F035-5290EA2EEA31}"/>
              </a:ext>
            </a:extLst>
          </p:cNvPr>
          <p:cNvSpPr/>
          <p:nvPr/>
        </p:nvSpPr>
        <p:spPr>
          <a:xfrm>
            <a:off x="9665778" y="3171899"/>
            <a:ext cx="2022654" cy="2022654"/>
          </a:xfrm>
          <a:prstGeom prst="roundRect">
            <a:avLst>
              <a:gd name="adj" fmla="val 5388"/>
            </a:avLst>
          </a:prstGeom>
          <a:solidFill>
            <a:schemeClr val="bg1"/>
          </a:solidFill>
          <a:ln w="76200">
            <a:solidFill>
              <a:srgbClr val="FFCE33"/>
            </a:solidFill>
          </a:ln>
          <a:effectLst>
            <a:outerShdw blurRad="254000" dist="38100" dir="2700000" algn="tl" rotWithShape="0">
              <a:srgbClr val="FFCE3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FD56383-5774-20B0-D292-31DE0BAA6FE2}"/>
              </a:ext>
            </a:extLst>
          </p:cNvPr>
          <p:cNvSpPr/>
          <p:nvPr/>
        </p:nvSpPr>
        <p:spPr>
          <a:xfrm>
            <a:off x="9580382" y="3098929"/>
            <a:ext cx="2183667" cy="2183667"/>
          </a:xfrm>
          <a:prstGeom prst="roundRect">
            <a:avLst>
              <a:gd name="adj" fmla="val 7776"/>
            </a:avLst>
          </a:prstGeom>
          <a:noFill/>
          <a:ln w="12700">
            <a:solidFill>
              <a:srgbClr val="FFCE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63FCAB14-6E89-0925-ADCC-B7DEF408C44A}"/>
              </a:ext>
            </a:extLst>
          </p:cNvPr>
          <p:cNvSpPr txBox="1">
            <a:spLocks/>
          </p:cNvSpPr>
          <p:nvPr/>
        </p:nvSpPr>
        <p:spPr bwMode="auto">
          <a:xfrm>
            <a:off x="9616958" y="1239299"/>
            <a:ext cx="2183667" cy="163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lvl1pPr algn="l" defTabSz="1827213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defRPr sz="4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9128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8272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27416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3656013" algn="l" defTabSz="18272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掃描</a:t>
            </a:r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QR code </a:t>
            </a: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6">
                    <a:lumMod val="10000"/>
                  </a:schemeClr>
                </a:solidFill>
                <a:latin typeface="Microsoft YaHei"/>
                <a:ea typeface="Microsoft YaHei"/>
                <a:cs typeface="Arial"/>
              </a:rPr>
              <a:t>參考相關資源 </a:t>
            </a:r>
            <a:r>
              <a:rPr lang="zh-TW" altLang="en-US" sz="1600" dirty="0">
                <a:solidFill>
                  <a:schemeClr val="tx1">
                    <a:lumMod val="50000"/>
                  </a:schemeClr>
                </a:solidFill>
                <a:latin typeface="Microsoft YaHei"/>
                <a:ea typeface="Microsoft YaHei"/>
                <a:cs typeface="Arial"/>
              </a:rPr>
              <a:t>✋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0B27DF-C516-5879-56D5-8F1F2DE4E53E}"/>
              </a:ext>
            </a:extLst>
          </p:cNvPr>
          <p:cNvSpPr/>
          <p:nvPr/>
        </p:nvSpPr>
        <p:spPr>
          <a:xfrm>
            <a:off x="-76200" y="588"/>
            <a:ext cx="12265899" cy="917656"/>
          </a:xfrm>
          <a:prstGeom prst="rect">
            <a:avLst/>
          </a:prstGeom>
          <a:gradFill flip="none" rotWithShape="1">
            <a:gsLst>
              <a:gs pos="0">
                <a:srgbClr val="C0AB6E"/>
              </a:gs>
              <a:gs pos="82000">
                <a:srgbClr val="AA91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研究型報表常見格式</a:t>
            </a:r>
            <a:endParaRPr lang="zh-TW" altLang="zh-TW" sz="2400" b="1" dirty="0">
              <a:solidFill>
                <a:schemeClr val="accent6">
                  <a:lumMod val="1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C8436C-B27B-4FC9-8DB6-73D35803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0" y="955508"/>
            <a:ext cx="5872783" cy="37306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296575-73F5-4F5C-9B90-FFC7C8A6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9196"/>
          <a:stretch/>
        </p:blipFill>
        <p:spPr>
          <a:xfrm>
            <a:off x="3661248" y="3857567"/>
            <a:ext cx="5390387" cy="2461299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3E5CC4F-84C8-472D-8025-ECEF7485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46" y="3285065"/>
            <a:ext cx="1822337" cy="18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0AA0C04-4234-4610-A7DE-225F364BF087}"/>
              </a:ext>
            </a:extLst>
          </p:cNvPr>
          <p:cNvSpPr/>
          <p:nvPr/>
        </p:nvSpPr>
        <p:spPr>
          <a:xfrm>
            <a:off x="3482351" y="632907"/>
            <a:ext cx="5248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Interaction-Based Behavioral Analysis of Twitter Social Network Accounts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BF8DE4C-9534-4740-8E22-0F2547C6046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你知道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 Entropy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KL Divergence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代表什麼意義嗎？談機器學習裡的資訊理論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https://ycc.idv.tw/deep-dl_2.html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  <a:hlinkClick r:id="rId3"/>
              </a:rPr>
              <a:t>https://medium.com/@ashisharora2204/logistic-regression-maximum-likelihood-estimation-gradient-descent-a7962a452332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Maximum Likelihood Estimate and Logistic Regression simplified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https://pmirla.github.io/2016/07/20/maximum-likelihood-explanation.html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112117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7393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假如你現在是一位保險業務員，為了幫助業績成長你可能會考慮以下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甚麼樣條件的人最可能買實支實付醫療險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有哪些因素會影響購買意願？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探討會不會買是一種分類問題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334522F-F4DB-4FB9-9FAE-40EDBEFBFFAC}"/>
              </a:ext>
            </a:extLst>
          </p:cNvPr>
          <p:cNvGrpSpPr/>
          <p:nvPr/>
        </p:nvGrpSpPr>
        <p:grpSpPr>
          <a:xfrm>
            <a:off x="1631504" y="3933056"/>
            <a:ext cx="2580802" cy="822285"/>
            <a:chOff x="9120336" y="1700808"/>
            <a:chExt cx="2580802" cy="822285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116709-184F-469C-A714-BC5D402B2BD4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9AC3D54-DBA3-4702-8CA8-E95F6AFA412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589F4A2-F464-4F12-8B37-8E19B108922D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F01F8FA-8765-4875-ADB0-75531807F1D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2" name="Picture 2" descr="Middle age - Free marketing icons">
              <a:extLst>
                <a:ext uri="{FF2B5EF4-FFF2-40B4-BE49-F238E27FC236}">
                  <a16:creationId xmlns:a16="http://schemas.microsoft.com/office/drawing/2014/main" id="{7E3E2696-FC5C-4ECE-AAA0-611F16536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6" y="1700808"/>
              <a:ext cx="562913" cy="56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ncome - Free business icons">
              <a:extLst>
                <a:ext uri="{FF2B5EF4-FFF2-40B4-BE49-F238E27FC236}">
                  <a16:creationId xmlns:a16="http://schemas.microsoft.com/office/drawing/2014/main" id="{D8B40BFF-40E9-4149-AF8E-05ED4BCA6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002" y="1748260"/>
              <a:ext cx="515462" cy="51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Education - Free education icons">
              <a:extLst>
                <a:ext uri="{FF2B5EF4-FFF2-40B4-BE49-F238E27FC236}">
                  <a16:creationId xmlns:a16="http://schemas.microsoft.com/office/drawing/2014/main" id="{EA72BCE2-EC80-4EF6-912F-077FAE3CC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447" y="1700808"/>
              <a:ext cx="657816" cy="657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Family Special Lineal color icon">
              <a:extLst>
                <a:ext uri="{FF2B5EF4-FFF2-40B4-BE49-F238E27FC236}">
                  <a16:creationId xmlns:a16="http://schemas.microsoft.com/office/drawing/2014/main" id="{F0C691F8-A95D-4680-B499-3F20B98D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672" y="1748260"/>
              <a:ext cx="521967" cy="52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626" name="Picture 2" descr="醫療險】實支實付@ 保險停看聽:: 痞客邦::">
            <a:extLst>
              <a:ext uri="{FF2B5EF4-FFF2-40B4-BE49-F238E27FC236}">
                <a16:creationId xmlns:a16="http://schemas.microsoft.com/office/drawing/2014/main" id="{97C97F5D-047E-40CF-992B-D4756C98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04864"/>
            <a:ext cx="3505572" cy="35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0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透過條件機率影響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Y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是或否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D5287BD-C431-4999-B02A-21998C53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6177"/>
              </p:ext>
            </p:extLst>
          </p:nvPr>
        </p:nvGraphicFramePr>
        <p:xfrm>
          <a:off x="2010833" y="3287449"/>
          <a:ext cx="5041900" cy="2376747"/>
        </p:xfrm>
        <a:graphic>
          <a:graphicData uri="http://schemas.openxmlformats.org/drawingml/2006/table">
            <a:tbl>
              <a:tblPr/>
              <a:tblGrid>
                <a:gridCol w="690967">
                  <a:extLst>
                    <a:ext uri="{9D8B030D-6E8A-4147-A177-3AD203B41FA5}">
                      <a16:colId xmlns:a16="http://schemas.microsoft.com/office/drawing/2014/main" val="1060844365"/>
                    </a:ext>
                  </a:extLst>
                </a:gridCol>
                <a:gridCol w="1468305">
                  <a:extLst>
                    <a:ext uri="{9D8B030D-6E8A-4147-A177-3AD203B41FA5}">
                      <a16:colId xmlns:a16="http://schemas.microsoft.com/office/drawing/2014/main" val="2065155602"/>
                    </a:ext>
                  </a:extLst>
                </a:gridCol>
                <a:gridCol w="1108426">
                  <a:extLst>
                    <a:ext uri="{9D8B030D-6E8A-4147-A177-3AD203B41FA5}">
                      <a16:colId xmlns:a16="http://schemas.microsoft.com/office/drawing/2014/main" val="2677933172"/>
                    </a:ext>
                  </a:extLst>
                </a:gridCol>
                <a:gridCol w="748548">
                  <a:extLst>
                    <a:ext uri="{9D8B030D-6E8A-4147-A177-3AD203B41FA5}">
                      <a16:colId xmlns:a16="http://schemas.microsoft.com/office/drawing/2014/main" val="3986145828"/>
                    </a:ext>
                  </a:extLst>
                </a:gridCol>
                <a:gridCol w="1025654">
                  <a:extLst>
                    <a:ext uri="{9D8B030D-6E8A-4147-A177-3AD203B41FA5}">
                      <a16:colId xmlns:a16="http://schemas.microsoft.com/office/drawing/2014/main" val="596919157"/>
                    </a:ext>
                  </a:extLst>
                </a:gridCol>
              </a:tblGrid>
              <a:tr h="264083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工作是否需要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年薪多少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已婚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X3)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是否購買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27658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53606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437751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700252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9945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86623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71226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35290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9334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A2EE45C-0119-4C32-8027-2FCBDFB6845F}"/>
              </a:ext>
            </a:extLst>
          </p:cNvPr>
          <p:cNvSpPr/>
          <p:nvPr/>
        </p:nvSpPr>
        <p:spPr>
          <a:xfrm>
            <a:off x="1921933" y="3547533"/>
            <a:ext cx="5232400" cy="5334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8653ED-CD31-4650-8DB2-3B9D1D9F5BD1}"/>
              </a:ext>
            </a:extLst>
          </p:cNvPr>
          <p:cNvSpPr/>
          <p:nvPr/>
        </p:nvSpPr>
        <p:spPr>
          <a:xfrm>
            <a:off x="1921933" y="4334933"/>
            <a:ext cx="5232400" cy="1092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4F4091-7D40-48BB-90DD-561267FF1E17}"/>
              </a:ext>
            </a:extLst>
          </p:cNvPr>
          <p:cNvSpPr/>
          <p:nvPr/>
        </p:nvSpPr>
        <p:spPr>
          <a:xfrm>
            <a:off x="7696200" y="3522133"/>
            <a:ext cx="2683933" cy="55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完全相同的條件，有不同購買意願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0E2DE8-20A2-48FB-A88E-756D2B51ABF9}"/>
              </a:ext>
            </a:extLst>
          </p:cNvPr>
          <p:cNvSpPr/>
          <p:nvPr/>
        </p:nvSpPr>
        <p:spPr>
          <a:xfrm>
            <a:off x="7696200" y="4317999"/>
            <a:ext cx="2683933" cy="10837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4, 5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X1</a:t>
            </a:r>
          </a:p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5, 6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X2</a:t>
            </a:r>
          </a:p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6, 7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X3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2FB92-2591-4A34-911A-E9705BD1AAB0}"/>
              </a:ext>
            </a:extLst>
          </p:cNvPr>
          <p:cNvSpPr/>
          <p:nvPr/>
        </p:nvSpPr>
        <p:spPr>
          <a:xfrm>
            <a:off x="2285486" y="187273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</a:rPr>
              <a:t>羅吉斯回歸本質就是條件機率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</a:rPr>
              <a:t>透過多種條件的是與否決定輸出的可能性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59B937-121C-4ED9-BF48-CAD59368708E}"/>
              </a:ext>
            </a:extLst>
          </p:cNvPr>
          <p:cNvSpPr/>
          <p:nvPr/>
        </p:nvSpPr>
        <p:spPr>
          <a:xfrm>
            <a:off x="5718926" y="1906600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dirty="0">
                <a:solidFill>
                  <a:schemeClr val="accent6">
                    <a:lumMod val="10000"/>
                  </a:schemeClr>
                </a:solidFill>
              </a:rPr>
              <a:t>~ P(Y=1 | X1 =1, X2 &gt; 50w, X3=1)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0A69FC-691C-442D-B519-0646C073AB3B}"/>
              </a:ext>
            </a:extLst>
          </p:cNvPr>
          <p:cNvSpPr/>
          <p:nvPr/>
        </p:nvSpPr>
        <p:spPr>
          <a:xfrm>
            <a:off x="6891868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工作需要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D7F2772-74DE-42DA-82E4-0AE37B85B7BD}"/>
              </a:ext>
            </a:extLst>
          </p:cNvPr>
          <p:cNvSpPr/>
          <p:nvPr/>
        </p:nvSpPr>
        <p:spPr>
          <a:xfrm>
            <a:off x="7848601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年薪大於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萬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FE98204-B238-4FC7-BE9A-BAAEEAD38623}"/>
              </a:ext>
            </a:extLst>
          </p:cNvPr>
          <p:cNvSpPr/>
          <p:nvPr/>
        </p:nvSpPr>
        <p:spPr>
          <a:xfrm>
            <a:off x="8746068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已婚</a:t>
            </a:r>
          </a:p>
        </p:txBody>
      </p:sp>
    </p:spTree>
    <p:extLst>
      <p:ext uri="{BB962C8B-B14F-4D97-AF65-F5344CB8AC3E}">
        <p14:creationId xmlns:p14="http://schemas.microsoft.com/office/powerpoint/2010/main" val="16134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機率模型：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邏輯回歸是一種監督學習算法，主要用於處理二元分類問題。它通過非線性轉換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(sigmoid, S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型函數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，將特徵空間中的數據點映射到一個介於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之間的機率值。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決策邊界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(Decision Boundary)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邏輯回歸旨在找到一條最佳的決策邊界，這條邊界可以將類別有效地分開。在特徵空間中，這通常表現為一條線或超平面。當特徵線性可分時，算法將尋找一個超平面，使得兩類數據點在此邊界的兩側。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邏輯回歸使用對數損失函數（也稱為交叉熵損失），來量化模型預測與實際數據之間的差異。當模型的預測值與實際的標籤越接近時，對數損失越小。這個損失函數鼓勵模型精準地預測正確的類別概率。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從多個獨立變數預測一個類別變數。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5C41AD-2624-4E1F-9815-C581B269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32856"/>
            <a:ext cx="4752528" cy="36846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B941DA-603D-412A-A5FB-66E9E15E8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4" t="18889" r="20256" b="23651"/>
          <a:stretch/>
        </p:blipFill>
        <p:spPr>
          <a:xfrm>
            <a:off x="6168008" y="2564904"/>
            <a:ext cx="720080" cy="74476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F9A9CD-31BF-4456-AFB8-4B32529A0201}"/>
              </a:ext>
            </a:extLst>
          </p:cNvPr>
          <p:cNvSpPr txBox="1"/>
          <p:nvPr/>
        </p:nvSpPr>
        <p:spPr>
          <a:xfrm>
            <a:off x="6816080" y="1916832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買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不買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E82BC39-4D5D-4A68-8D4C-2E16E956CAF5}"/>
              </a:ext>
            </a:extLst>
          </p:cNvPr>
          <p:cNvGrpSpPr/>
          <p:nvPr/>
        </p:nvGrpSpPr>
        <p:grpSpPr>
          <a:xfrm>
            <a:off x="8798023" y="1937875"/>
            <a:ext cx="1571025" cy="590568"/>
            <a:chOff x="6240016" y="2852936"/>
            <a:chExt cx="2384040" cy="896190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D42C6B3-B85C-4543-92B1-F223DBFEAE81}"/>
                </a:ext>
              </a:extLst>
            </p:cNvPr>
            <p:cNvSpPr txBox="1"/>
            <p:nvPr/>
          </p:nvSpPr>
          <p:spPr>
            <a:xfrm>
              <a:off x="7114196" y="2852936"/>
              <a:ext cx="43152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~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8CECA4A-263A-40E7-95D5-C3D5E1F03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14" t="18889" r="20256" b="23651"/>
            <a:stretch/>
          </p:blipFill>
          <p:spPr>
            <a:xfrm>
              <a:off x="6240016" y="2852936"/>
              <a:ext cx="866483" cy="896190"/>
            </a:xfrm>
            <a:prstGeom prst="rect">
              <a:avLst/>
            </a:prstGeom>
          </p:spPr>
        </p:pic>
        <p:pic>
          <p:nvPicPr>
            <p:cNvPr id="33" name="Picture 2" descr="Middle age - Free marketing icons">
              <a:extLst>
                <a:ext uri="{FF2B5EF4-FFF2-40B4-BE49-F238E27FC236}">
                  <a16:creationId xmlns:a16="http://schemas.microsoft.com/office/drawing/2014/main" id="{5168E13C-A0E8-4FC1-9E12-00C9D24B7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832" y="2852936"/>
              <a:ext cx="854224" cy="854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A9C4B1-33C8-48D2-883B-A9D3A33B0730}"/>
              </a:ext>
            </a:extLst>
          </p:cNvPr>
          <p:cNvSpPr txBox="1"/>
          <p:nvPr/>
        </p:nvSpPr>
        <p:spPr>
          <a:xfrm>
            <a:off x="9878144" y="251393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age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69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Comparing LR and Logistic Models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EDC4F66-6E21-40FE-A919-B8A3CA410CDD}"/>
              </a:ext>
            </a:extLst>
          </p:cNvPr>
          <p:cNvCxnSpPr>
            <a:cxnSpLocks/>
          </p:cNvCxnSpPr>
          <p:nvPr/>
        </p:nvCxnSpPr>
        <p:spPr>
          <a:xfrm flipV="1">
            <a:off x="1415480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6A0F5B2-BC33-45E9-8521-C5BDB3FCAA40}"/>
              </a:ext>
            </a:extLst>
          </p:cNvPr>
          <p:cNvSpPr/>
          <p:nvPr/>
        </p:nvSpPr>
        <p:spPr>
          <a:xfrm>
            <a:off x="4583832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50C7D4-7A24-4F54-91C7-E15A29D5699C}"/>
              </a:ext>
            </a:extLst>
          </p:cNvPr>
          <p:cNvSpPr/>
          <p:nvPr/>
        </p:nvSpPr>
        <p:spPr>
          <a:xfrm>
            <a:off x="1487488" y="2852936"/>
            <a:ext cx="2658100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估計機率可能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 or &gt; 1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FE506F7-599F-4C40-BBB8-E695C5DE3CC3}"/>
              </a:ext>
            </a:extLst>
          </p:cNvPr>
          <p:cNvSpPr/>
          <p:nvPr/>
        </p:nvSpPr>
        <p:spPr>
          <a:xfrm>
            <a:off x="3215680" y="4221088"/>
            <a:ext cx="2122697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LR: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無法捕捉預估門檻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EAA6EFF-F5E4-463D-B780-360E6ABA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60848"/>
            <a:ext cx="4496427" cy="3458058"/>
          </a:xfrm>
          <a:prstGeom prst="rect">
            <a:avLst/>
          </a:prstGeom>
        </p:spPr>
      </p:pic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EF22BDA8-16B7-4914-91D4-3F7B04226B40}"/>
              </a:ext>
            </a:extLst>
          </p:cNvPr>
          <p:cNvSpPr/>
          <p:nvPr/>
        </p:nvSpPr>
        <p:spPr>
          <a:xfrm rot="20770493">
            <a:off x="6653920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8130337-8F1B-425F-A974-D1011184B8E0}"/>
              </a:ext>
            </a:extLst>
          </p:cNvPr>
          <p:cNvCxnSpPr>
            <a:cxnSpLocks/>
          </p:cNvCxnSpPr>
          <p:nvPr/>
        </p:nvCxnSpPr>
        <p:spPr>
          <a:xfrm flipV="1">
            <a:off x="6744072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8C14BD3-DB8D-4926-9F83-37AF4A555F91}"/>
              </a:ext>
            </a:extLst>
          </p:cNvPr>
          <p:cNvSpPr/>
          <p:nvPr/>
        </p:nvSpPr>
        <p:spPr>
          <a:xfrm>
            <a:off x="9912424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FEC9C38-FB48-4FFD-A37E-A2B6E9EF5F99}"/>
              </a:ext>
            </a:extLst>
          </p:cNvPr>
          <p:cNvSpPr/>
          <p:nvPr/>
        </p:nvSpPr>
        <p:spPr>
          <a:xfrm>
            <a:off x="9696400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C02FF0-65CE-48CA-B3D9-B5CA294838A0}"/>
              </a:ext>
            </a:extLst>
          </p:cNvPr>
          <p:cNvSpPr/>
          <p:nvPr/>
        </p:nvSpPr>
        <p:spPr>
          <a:xfrm>
            <a:off x="7536160" y="2564904"/>
            <a:ext cx="1745991" cy="52322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無法由年紀決定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是否會買醫療險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6DBA8DC-B72C-4ACE-BB93-CE8193466738}"/>
              </a:ext>
            </a:extLst>
          </p:cNvPr>
          <p:cNvSpPr/>
          <p:nvPr/>
        </p:nvSpPr>
        <p:spPr>
          <a:xfrm>
            <a:off x="9624392" y="4077072"/>
            <a:ext cx="90281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3C4B517-8871-49F2-9EDC-8E0BAE4CC08E}"/>
              </a:ext>
            </a:extLst>
          </p:cNvPr>
          <p:cNvCxnSpPr/>
          <p:nvPr/>
        </p:nvCxnSpPr>
        <p:spPr>
          <a:xfrm>
            <a:off x="739214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06516D8-0CEF-4BA6-80AE-DAC328FCA466}"/>
              </a:ext>
            </a:extLst>
          </p:cNvPr>
          <p:cNvCxnSpPr/>
          <p:nvPr/>
        </p:nvCxnSpPr>
        <p:spPr>
          <a:xfrm>
            <a:off x="9480376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031DF43-607B-4B48-81A6-3F1F57DE8445}"/>
              </a:ext>
            </a:extLst>
          </p:cNvPr>
          <p:cNvSpPr/>
          <p:nvPr/>
        </p:nvSpPr>
        <p:spPr>
          <a:xfrm>
            <a:off x="6168008" y="4077072"/>
            <a:ext cx="108234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098C538-7AA8-4AC1-93CD-766AFE407319}"/>
              </a:ext>
            </a:extLst>
          </p:cNvPr>
          <p:cNvCxnSpPr>
            <a:cxnSpLocks/>
          </p:cNvCxnSpPr>
          <p:nvPr/>
        </p:nvCxnSpPr>
        <p:spPr>
          <a:xfrm>
            <a:off x="7392144" y="3284984"/>
            <a:ext cx="2088232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7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sigmoid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函數解釋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X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與條件機率的關係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E9A800-3521-4F4F-895B-8665AA17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3140968"/>
            <a:ext cx="2952328" cy="202194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2FEC749-733B-44A4-B455-1DCBC856B165}"/>
              </a:ext>
            </a:extLst>
          </p:cNvPr>
          <p:cNvGrpSpPr/>
          <p:nvPr/>
        </p:nvGrpSpPr>
        <p:grpSpPr>
          <a:xfrm>
            <a:off x="7248128" y="1700808"/>
            <a:ext cx="3588914" cy="1268555"/>
            <a:chOff x="8112224" y="1700808"/>
            <a:chExt cx="3588914" cy="1268555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C74DA17-0045-4585-95DB-27B704B8807E}"/>
                </a:ext>
              </a:extLst>
            </p:cNvPr>
            <p:cNvGrpSpPr/>
            <p:nvPr/>
          </p:nvGrpSpPr>
          <p:grpSpPr>
            <a:xfrm>
              <a:off x="8112224" y="1700808"/>
              <a:ext cx="3528392" cy="1268555"/>
              <a:chOff x="6240016" y="2852936"/>
              <a:chExt cx="5354355" cy="1925040"/>
            </a:xfrm>
          </p:grpSpPr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10D1DAB-2336-44FF-A372-2A5CADBF5BF8}"/>
                  </a:ext>
                </a:extLst>
              </p:cNvPr>
              <p:cNvSpPr txBox="1"/>
              <p:nvPr/>
            </p:nvSpPr>
            <p:spPr>
              <a:xfrm>
                <a:off x="7114196" y="2852936"/>
                <a:ext cx="431529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8D8">
                        <a:lumMod val="10000"/>
                      </a:srgbClr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~</a:t>
                </a:r>
                <a:endPara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31C447E3-35ED-474B-AE8E-69CDB58CA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914" t="18889" r="20256" b="23651"/>
              <a:stretch/>
            </p:blipFill>
            <p:spPr>
              <a:xfrm>
                <a:off x="6240016" y="2852936"/>
                <a:ext cx="866483" cy="89619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E595566F-70DE-4885-9592-F73A6921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4221088"/>
                <a:ext cx="5210339" cy="556888"/>
              </a:xfrm>
              <a:prstGeom prst="rect">
                <a:avLst/>
              </a:prstGeom>
            </p:spPr>
          </p:pic>
          <p:pic>
            <p:nvPicPr>
              <p:cNvPr id="31" name="Picture 2" descr="Middle age - Free marketing icons">
                <a:extLst>
                  <a:ext uri="{FF2B5EF4-FFF2-40B4-BE49-F238E27FC236}">
                    <a16:creationId xmlns:a16="http://schemas.microsoft.com/office/drawing/2014/main" id="{6DEB9B0C-BD26-4CF9-B6BE-626F95C050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832" y="2852936"/>
                <a:ext cx="854224" cy="854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Income - Free business icons">
                <a:extLst>
                  <a:ext uri="{FF2B5EF4-FFF2-40B4-BE49-F238E27FC236}">
                    <a16:creationId xmlns:a16="http://schemas.microsoft.com/office/drawing/2014/main" id="{F2035A0F-7FEF-4F75-80DB-17C3C8AF5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5976" y="2924945"/>
                <a:ext cx="782217" cy="782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Education - Free education icons">
                <a:extLst>
                  <a:ext uri="{FF2B5EF4-FFF2-40B4-BE49-F238E27FC236}">
                    <a16:creationId xmlns:a16="http://schemas.microsoft.com/office/drawing/2014/main" id="{F6572CA3-BD66-4B62-A112-3F414B352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392" y="2852936"/>
                <a:ext cx="998240" cy="998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Family Special Lineal color icon">
                <a:extLst>
                  <a:ext uri="{FF2B5EF4-FFF2-40B4-BE49-F238E27FC236}">
                    <a16:creationId xmlns:a16="http://schemas.microsoft.com/office/drawing/2014/main" id="{CAE504E5-BF71-4331-B28D-BB805470C5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6520" y="2924944"/>
                <a:ext cx="792088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D9E1C38-3A2D-4AF4-9649-3762074D19CF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6080286-138F-4726-B368-3E1B350EB1B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C173A7D-E28F-4808-BC3B-4CF58898CB4C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E0DEDC5E-D4B9-4988-93CC-F0E7638AA6F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5D4BBBB-73FD-4180-8071-A4A0EC4AE3E0}"/>
              </a:ext>
            </a:extLst>
          </p:cNvPr>
          <p:cNvSpPr/>
          <p:nvPr/>
        </p:nvSpPr>
        <p:spPr>
          <a:xfrm>
            <a:off x="8184232" y="4509120"/>
            <a:ext cx="1224136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13D720-E596-4957-AE85-C163E0F2FCBC}"/>
              </a:ext>
            </a:extLst>
          </p:cNvPr>
          <p:cNvSpPr/>
          <p:nvPr/>
        </p:nvSpPr>
        <p:spPr>
          <a:xfrm>
            <a:off x="8328248" y="5085184"/>
            <a:ext cx="101341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 Odds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9EED9A-601A-4699-B5CC-0D556DFD8145}"/>
              </a:ext>
            </a:extLst>
          </p:cNvPr>
          <p:cNvSpPr/>
          <p:nvPr/>
        </p:nvSpPr>
        <p:spPr>
          <a:xfrm>
            <a:off x="9679697" y="50851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線性回歸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DF49507-BA4A-442C-A9A0-144F4F8082B5}"/>
              </a:ext>
            </a:extLst>
          </p:cNvPr>
          <p:cNvSpPr/>
          <p:nvPr/>
        </p:nvSpPr>
        <p:spPr>
          <a:xfrm>
            <a:off x="9212802" y="3284984"/>
            <a:ext cx="129394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函數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8AA8659-AA1B-441D-88D8-CC47075F5C2D}"/>
              </a:ext>
            </a:extLst>
          </p:cNvPr>
          <p:cNvSpPr/>
          <p:nvPr/>
        </p:nvSpPr>
        <p:spPr>
          <a:xfrm>
            <a:off x="7947752" y="32849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條件機率</a:t>
            </a:r>
          </a:p>
        </p:txBody>
      </p:sp>
    </p:spTree>
    <p:extLst>
      <p:ext uri="{BB962C8B-B14F-4D97-AF65-F5344CB8AC3E}">
        <p14:creationId xmlns:p14="http://schemas.microsoft.com/office/powerpoint/2010/main" val="196754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勝率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(Odds)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代表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&lt;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成功和失敗機率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的比值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勝率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=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成功機率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/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失敗機率，對數勝率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(Log Odds / Logit)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與機率呈現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04FD0F-8284-48AF-B6B3-D3C6B8F7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4" y="1628800"/>
            <a:ext cx="3781953" cy="28864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EA316C-A8E4-4C03-ADA7-5013BF46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4581128"/>
            <a:ext cx="2232248" cy="5910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FD7149-5B88-4AC4-8CCF-6305535929AC}"/>
              </a:ext>
            </a:extLst>
          </p:cNvPr>
          <p:cNvSpPr/>
          <p:nvPr/>
        </p:nvSpPr>
        <p:spPr>
          <a:xfrm>
            <a:off x="983432" y="5373216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勝率是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代表一個人買保險和不買保險的機率比為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3:1 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D1B5FFE-60B2-4A8B-A953-46FF8584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714" y="1628800"/>
            <a:ext cx="3763176" cy="28803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AB6B7F-C488-4105-A213-49035CB4033F}"/>
              </a:ext>
            </a:extLst>
          </p:cNvPr>
          <p:cNvSpPr/>
          <p:nvPr/>
        </p:nvSpPr>
        <p:spPr>
          <a:xfrm>
            <a:off x="6312024" y="5373216"/>
            <a:ext cx="532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邏輯迴歸的基本假設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對數勝率的基本性質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B136089-386E-4749-BD4E-E2161EE93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888" b="45775"/>
          <a:stretch/>
        </p:blipFill>
        <p:spPr>
          <a:xfrm>
            <a:off x="7104112" y="4581128"/>
            <a:ext cx="2952328" cy="6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最佳化問題，微分取極值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0F46C4-FB36-44A7-AD0F-1812A735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06" y="1407896"/>
            <a:ext cx="3664827" cy="156094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645190-C15C-46B4-B9D2-DD746C5E2ED5}"/>
              </a:ext>
            </a:extLst>
          </p:cNvPr>
          <p:cNvSpPr txBox="1"/>
          <p:nvPr/>
        </p:nvSpPr>
        <p:spPr>
          <a:xfrm>
            <a:off x="1278804" y="5225518"/>
            <a:ext cx="457012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重複操作一個成功機率為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 (0 &lt;= p &lt;= 1)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的伯努力試驗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每次試驗結果都是獨立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設隨機變數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表示成功的次數，則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次試驗中恰成功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次的機率 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59A2A43-E6AC-7E8A-ABC5-0E85D313BEF8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C715973-4063-47F2-BDBB-E085D1D31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09542"/>
              </p:ext>
            </p:extLst>
          </p:nvPr>
        </p:nvGraphicFramePr>
        <p:xfrm>
          <a:off x="1648884" y="1366333"/>
          <a:ext cx="3795184" cy="2781560"/>
        </p:xfrm>
        <a:graphic>
          <a:graphicData uri="http://schemas.openxmlformats.org/drawingml/2006/table">
            <a:tbl>
              <a:tblPr/>
              <a:tblGrid>
                <a:gridCol w="802506">
                  <a:extLst>
                    <a:ext uri="{9D8B030D-6E8A-4147-A177-3AD203B41FA5}">
                      <a16:colId xmlns:a16="http://schemas.microsoft.com/office/drawing/2014/main" val="1786907618"/>
                    </a:ext>
                  </a:extLst>
                </a:gridCol>
                <a:gridCol w="1705325">
                  <a:extLst>
                    <a:ext uri="{9D8B030D-6E8A-4147-A177-3AD203B41FA5}">
                      <a16:colId xmlns:a16="http://schemas.microsoft.com/office/drawing/2014/main" val="3533723106"/>
                    </a:ext>
                  </a:extLst>
                </a:gridCol>
                <a:gridCol w="1287353">
                  <a:extLst>
                    <a:ext uri="{9D8B030D-6E8A-4147-A177-3AD203B41FA5}">
                      <a16:colId xmlns:a16="http://schemas.microsoft.com/office/drawing/2014/main" val="3640190563"/>
                    </a:ext>
                  </a:extLst>
                </a:gridCol>
              </a:tblGrid>
              <a:tr h="278156">
                <a:tc>
                  <a:txBody>
                    <a:bodyPr/>
                    <a:lstStyle/>
                    <a:p>
                      <a:pPr marL="0" algn="ctr" defTabSz="914172" rtl="0" eaLnBrk="1" fontAlgn="b" latinLnBrk="0" hangingPunct="1"/>
                      <a:r>
                        <a:rPr lang="en-US" altLang="zh-TW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idx</a:t>
                      </a:r>
                      <a:r>
                        <a:rPr lang="zh-TW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年紀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是否購買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72129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082980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371544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211228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19178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163784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83802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330943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745035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84627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BF9824A-517B-4F51-900E-6D0894AB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58" y="3714470"/>
            <a:ext cx="3696216" cy="562053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232846B-DA32-41CD-8E78-8C8BBAD7F9B6}"/>
              </a:ext>
            </a:extLst>
          </p:cNvPr>
          <p:cNvCxnSpPr>
            <a:cxnSpLocks/>
          </p:cNvCxnSpPr>
          <p:nvPr/>
        </p:nvCxnSpPr>
        <p:spPr>
          <a:xfrm>
            <a:off x="5477933" y="1794164"/>
            <a:ext cx="1117601" cy="0"/>
          </a:xfrm>
          <a:prstGeom prst="straightConnector1">
            <a:avLst/>
          </a:prstGeom>
          <a:ln w="28575">
            <a:solidFill>
              <a:srgbClr val="AA914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6FECD2A-A14B-44AC-98E4-F8514C734E45}"/>
              </a:ext>
            </a:extLst>
          </p:cNvPr>
          <p:cNvCxnSpPr>
            <a:cxnSpLocks/>
          </p:cNvCxnSpPr>
          <p:nvPr/>
        </p:nvCxnSpPr>
        <p:spPr>
          <a:xfrm>
            <a:off x="5477933" y="4012431"/>
            <a:ext cx="1117601" cy="0"/>
          </a:xfrm>
          <a:prstGeom prst="straightConnector1">
            <a:avLst/>
          </a:prstGeom>
          <a:ln w="28575">
            <a:solidFill>
              <a:srgbClr val="AA914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83B00E14-89E8-475B-9D8A-F504B191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5272" y="4351413"/>
            <a:ext cx="2362971" cy="73356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664BC9C-8525-496F-A00C-A809481C8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4931" y="5877065"/>
            <a:ext cx="3991511" cy="4011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0F7EE7-A40E-4684-95A2-D844E96E4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604" y="5028594"/>
            <a:ext cx="3134162" cy="4858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A842E1-5527-451E-96FF-9677D654124F}"/>
              </a:ext>
            </a:extLst>
          </p:cNvPr>
          <p:cNvSpPr/>
          <p:nvPr/>
        </p:nvSpPr>
        <p:spPr>
          <a:xfrm>
            <a:off x="7472676" y="4703617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Likelihood Function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0F2F20-3D33-49F4-B8C3-34AA3BAA38AB}"/>
              </a:ext>
            </a:extLst>
          </p:cNvPr>
          <p:cNvSpPr/>
          <p:nvPr/>
        </p:nvSpPr>
        <p:spPr>
          <a:xfrm>
            <a:off x="5477623" y="595976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二項分配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AAF6BF0-5637-4BC8-8A70-F64EA1349376}"/>
              </a:ext>
            </a:extLst>
          </p:cNvPr>
          <p:cNvSpPr/>
          <p:nvPr/>
        </p:nvSpPr>
        <p:spPr>
          <a:xfrm>
            <a:off x="6770255" y="4655127"/>
            <a:ext cx="3260436" cy="923637"/>
          </a:xfrm>
          <a:prstGeom prst="round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37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2581</Words>
  <Application>Microsoft Office PowerPoint</Application>
  <PresentationFormat>寬螢幕</PresentationFormat>
  <Paragraphs>479</Paragraphs>
  <Slides>27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-apple-system</vt:lpstr>
      <vt:lpstr>Lato Light</vt:lpstr>
      <vt:lpstr>Microsoft JhengHei UI</vt:lpstr>
      <vt:lpstr>Microsoft YaHei</vt:lpstr>
      <vt:lpstr>Oswald</vt:lpstr>
      <vt:lpstr>Söhne</vt:lpstr>
      <vt:lpstr>微軟正黑體</vt:lpstr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</dc:creator>
  <cp:lastModifiedBy>翁維陽</cp:lastModifiedBy>
  <cp:revision>44</cp:revision>
  <dcterms:created xsi:type="dcterms:W3CDTF">2024-05-07T03:15:56Z</dcterms:created>
  <dcterms:modified xsi:type="dcterms:W3CDTF">2024-05-08T01:35:02Z</dcterms:modified>
</cp:coreProperties>
</file>